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323" r:id="rId3"/>
    <p:sldId id="304" r:id="rId4"/>
    <p:sldId id="324" r:id="rId5"/>
    <p:sldId id="311" r:id="rId6"/>
    <p:sldId id="325" r:id="rId7"/>
    <p:sldId id="264" r:id="rId8"/>
    <p:sldId id="298" r:id="rId9"/>
    <p:sldId id="336" r:id="rId10"/>
    <p:sldId id="340" r:id="rId11"/>
    <p:sldId id="341" r:id="rId12"/>
    <p:sldId id="343" r:id="rId13"/>
    <p:sldId id="295" r:id="rId14"/>
    <p:sldId id="272" r:id="rId15"/>
    <p:sldId id="301" r:id="rId16"/>
    <p:sldId id="278" r:id="rId17"/>
    <p:sldId id="279" r:id="rId18"/>
    <p:sldId id="262" r:id="rId19"/>
    <p:sldId id="263" r:id="rId20"/>
    <p:sldId id="308" r:id="rId21"/>
    <p:sldId id="309" r:id="rId22"/>
    <p:sldId id="318" r:id="rId23"/>
    <p:sldId id="319" r:id="rId24"/>
    <p:sldId id="335" r:id="rId25"/>
    <p:sldId id="344" r:id="rId26"/>
    <p:sldId id="310" r:id="rId27"/>
    <p:sldId id="337" r:id="rId28"/>
    <p:sldId id="339" r:id="rId29"/>
    <p:sldId id="326" r:id="rId30"/>
    <p:sldId id="282" r:id="rId31"/>
    <p:sldId id="276" r:id="rId32"/>
    <p:sldId id="289" r:id="rId33"/>
    <p:sldId id="306" r:id="rId34"/>
    <p:sldId id="256" r:id="rId35"/>
    <p:sldId id="33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0776A"/>
    <a:srgbClr val="72B1D5"/>
    <a:srgbClr val="BC3C29"/>
    <a:srgbClr val="D07669"/>
    <a:srgbClr val="0072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7" autoAdjust="0"/>
    <p:restoredTop sz="94660"/>
  </p:normalViewPr>
  <p:slideViewPr>
    <p:cSldViewPr snapToGrid="0">
      <p:cViewPr varScale="1">
        <p:scale>
          <a:sx n="90" d="100"/>
          <a:sy n="90" d="100"/>
        </p:scale>
        <p:origin x="1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2022-07-12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1</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15</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16</a:t>
            </a:fld>
            <a:endParaRPr lang="en-CA"/>
          </a:p>
        </p:txBody>
      </p:sp>
    </p:spTree>
    <p:extLst>
      <p:ext uri="{BB962C8B-B14F-4D97-AF65-F5344CB8AC3E}">
        <p14:creationId xmlns:p14="http://schemas.microsoft.com/office/powerpoint/2010/main" val="3239960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17</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when it came to male abort rates, we do see that males are rejecting recently inseminated females at much higher rates. </a:t>
            </a:r>
          </a:p>
        </p:txBody>
      </p:sp>
      <p:sp>
        <p:nvSpPr>
          <p:cNvPr id="4" name="Slide Number Placeholder 3"/>
          <p:cNvSpPr>
            <a:spLocks noGrp="1"/>
          </p:cNvSpPr>
          <p:nvPr>
            <p:ph type="sldNum" sz="quarter" idx="5"/>
          </p:nvPr>
        </p:nvSpPr>
        <p:spPr/>
        <p:txBody>
          <a:bodyPr/>
          <a:lstStyle/>
          <a:p>
            <a:fld id="{540F9651-FA74-4AC5-832B-0B53ABC94C9F}" type="slidenum">
              <a:rPr lang="en-CA" smtClean="0"/>
              <a:t>19</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20</a:t>
            </a:fld>
            <a:endParaRPr lang="en-CA"/>
          </a:p>
        </p:txBody>
      </p:sp>
    </p:spTree>
    <p:extLst>
      <p:ext uri="{BB962C8B-B14F-4D97-AF65-F5344CB8AC3E}">
        <p14:creationId xmlns:p14="http://schemas.microsoft.com/office/powerpoint/2010/main" val="104674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21</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29</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30</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31</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had two treatments.</a:t>
            </a:r>
            <a:br>
              <a:rPr lang="en-CA" dirty="0"/>
            </a:br>
            <a:br>
              <a:rPr lang="en-CA" dirty="0"/>
            </a:br>
            <a:r>
              <a:rPr lang="en-CA" dirty="0"/>
              <a:t>So we had a 2-shelter treatment which provided females with limited opportunities for social avoidance and a 12-shelter treatment which provided females with ample opportunity for social avoidance. And we ran three replicates of each treatment. </a:t>
            </a: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32</a:t>
            </a:fld>
            <a:endParaRPr lang="en-CA"/>
          </a:p>
        </p:txBody>
      </p:sp>
    </p:spTree>
    <p:extLst>
      <p:ext uri="{BB962C8B-B14F-4D97-AF65-F5344CB8AC3E}">
        <p14:creationId xmlns:p14="http://schemas.microsoft.com/office/powerpoint/2010/main" val="197583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predicted that especially in the 12-shelter treatment where there’s more opportunities for social avoidance… that</a:t>
            </a:r>
            <a:br>
              <a:rPr lang="en-US" dirty="0"/>
            </a:br>
            <a:br>
              <a:rPr lang="en-US" dirty="0"/>
            </a:br>
            <a:r>
              <a:rPr lang="en-US" dirty="0"/>
              <a:t>2. Population level assortment by sex meaning we would often see aggregations that were either strongly male-biased or female-biased</a:t>
            </a:r>
            <a:br>
              <a:rPr lang="en-US" dirty="0"/>
            </a:br>
            <a:br>
              <a:rPr lang="en-US" dirty="0"/>
            </a:br>
            <a:r>
              <a:rPr lang="en-US" dirty="0"/>
              <a:t>3. Females would have fewer and weaker social connections overall as a means to avoid sexual harassment and multiple inseminations</a:t>
            </a:r>
            <a:br>
              <a:rPr lang="en-US" dirty="0"/>
            </a:br>
            <a:r>
              <a:rPr lang="en-US" dirty="0"/>
              <a:t>- Also hint from previous research which seemed to find higher proportion of lone females compared to lone males (no shelters) </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33</a:t>
            </a:fld>
            <a:endParaRPr lang="en-CA"/>
          </a:p>
        </p:txBody>
      </p:sp>
    </p:spTree>
    <p:extLst>
      <p:ext uri="{BB962C8B-B14F-4D97-AF65-F5344CB8AC3E}">
        <p14:creationId xmlns:p14="http://schemas.microsoft.com/office/powerpoint/2010/main" val="4112911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4. </a:t>
            </a:r>
            <a:r>
              <a:rPr lang="en-CA" sz="1800" b="1" dirty="0">
                <a:effectLst/>
                <a:latin typeface="Times New Roman" panose="02020603050405020304" pitchFamily="18" charset="0"/>
                <a:ea typeface="Times New Roman" panose="02020603050405020304" pitchFamily="18" charset="0"/>
              </a:rPr>
              <a:t>Distribution of assortativity indexes from permuted networks. </a:t>
            </a:r>
            <a:r>
              <a:rPr lang="en-CA" sz="1800" dirty="0">
                <a:effectLst/>
                <a:latin typeface="Times New Roman" panose="02020603050405020304" pitchFamily="18" charset="0"/>
                <a:ea typeface="Times New Roman" panose="02020603050405020304" pitchFamily="18" charset="0"/>
              </a:rPr>
              <a:t>The top row represents randomized networks from the 2-shelter treatment while the bottom row represents randomized networks from the 12-shelter treatment. Red dashed lines represents observed assortativity indexes. </a:t>
            </a:r>
            <a:endParaRPr lang="en-CA" dirty="0"/>
          </a:p>
        </p:txBody>
      </p:sp>
      <p:sp>
        <p:nvSpPr>
          <p:cNvPr id="4" name="Slide Number Placeholder 3"/>
          <p:cNvSpPr>
            <a:spLocks noGrp="1"/>
          </p:cNvSpPr>
          <p:nvPr>
            <p:ph type="sldNum" sz="quarter" idx="5"/>
          </p:nvPr>
        </p:nvSpPr>
        <p:spPr/>
        <p:txBody>
          <a:bodyPr/>
          <a:lstStyle/>
          <a:p>
            <a:fld id="{E644D066-5980-46B5-9F1F-815C785BF23B}" type="slidenum">
              <a:rPr lang="en-CA" smtClean="0"/>
              <a:t>34</a:t>
            </a:fld>
            <a:endParaRPr lang="en-CA"/>
          </a:p>
        </p:txBody>
      </p:sp>
    </p:spTree>
    <p:extLst>
      <p:ext uri="{BB962C8B-B14F-4D97-AF65-F5344CB8AC3E}">
        <p14:creationId xmlns:p14="http://schemas.microsoft.com/office/powerpoint/2010/main" val="303399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summary slide</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35</a:t>
            </a:fld>
            <a:endParaRPr lang="en-CA"/>
          </a:p>
        </p:txBody>
      </p:sp>
    </p:spTree>
    <p:extLst>
      <p:ext uri="{BB962C8B-B14F-4D97-AF65-F5344CB8AC3E}">
        <p14:creationId xmlns:p14="http://schemas.microsoft.com/office/powerpoint/2010/main" val="292698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6</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7</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8</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9</a:t>
            </a:fld>
            <a:endParaRPr lang="en-CA"/>
          </a:p>
        </p:txBody>
      </p:sp>
    </p:spTree>
    <p:extLst>
      <p:ext uri="{BB962C8B-B14F-4D97-AF65-F5344CB8AC3E}">
        <p14:creationId xmlns:p14="http://schemas.microsoft.com/office/powerpoint/2010/main" val="3220189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10</a:t>
            </a:fld>
            <a:endParaRPr lang="en-CA"/>
          </a:p>
        </p:txBody>
      </p:sp>
    </p:spTree>
    <p:extLst>
      <p:ext uri="{BB962C8B-B14F-4D97-AF65-F5344CB8AC3E}">
        <p14:creationId xmlns:p14="http://schemas.microsoft.com/office/powerpoint/2010/main" val="39029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13</a:t>
            </a:fld>
            <a:endParaRPr lang="en-CA"/>
          </a:p>
        </p:txBody>
      </p:sp>
    </p:spTree>
    <p:extLst>
      <p:ext uri="{BB962C8B-B14F-4D97-AF65-F5344CB8AC3E}">
        <p14:creationId xmlns:p14="http://schemas.microsoft.com/office/powerpoint/2010/main" val="2233269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14</a:t>
            </a:fld>
            <a:endParaRPr lang="en-CA"/>
          </a:p>
        </p:txBody>
      </p:sp>
    </p:spTree>
    <p:extLst>
      <p:ext uri="{BB962C8B-B14F-4D97-AF65-F5344CB8AC3E}">
        <p14:creationId xmlns:p14="http://schemas.microsoft.com/office/powerpoint/2010/main" val="60866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2022-07-12</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2022-07-12</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2.svg"/><Relationship Id="rId3" Type="http://schemas.openxmlformats.org/officeDocument/2006/relationships/oleObject" Target="../embeddings/oleObject2.bin"/><Relationship Id="rId7" Type="http://schemas.openxmlformats.org/officeDocument/2006/relationships/image" Target="../media/image27.wmf"/><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30.svg"/><Relationship Id="rId5" Type="http://schemas.openxmlformats.org/officeDocument/2006/relationships/image" Target="../media/image2.png"/><Relationship Id="rId10" Type="http://schemas.openxmlformats.org/officeDocument/2006/relationships/image" Target="../media/image29.png"/><Relationship Id="rId4" Type="http://schemas.openxmlformats.org/officeDocument/2006/relationships/image" Target="../media/image26.wmf"/><Relationship Id="rId9" Type="http://schemas.openxmlformats.org/officeDocument/2006/relationships/image" Target="../media/image28.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8.png"/><Relationship Id="rId7" Type="http://schemas.openxmlformats.org/officeDocument/2006/relationships/oleObject" Target="../embeddings/oleObject6.bin"/><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oleObject" Target="../embeddings/oleObject5.bin"/><Relationship Id="rId9" Type="http://schemas.openxmlformats.org/officeDocument/2006/relationships/image" Target="../media/image42.emf"/></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jpeg"/><Relationship Id="rId12"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jpeg"/><Relationship Id="rId11" Type="http://schemas.microsoft.com/office/2007/relationships/hdphoto" Target="../media/hdphoto4.wdp"/><Relationship Id="rId5" Type="http://schemas.openxmlformats.org/officeDocument/2006/relationships/image" Target="../media/image47.jpeg"/><Relationship Id="rId10" Type="http://schemas.openxmlformats.org/officeDocument/2006/relationships/image" Target="../media/image51.png"/><Relationship Id="rId4" Type="http://schemas.openxmlformats.org/officeDocument/2006/relationships/image" Target="../media/image32.svg"/><Relationship Id="rId9"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1.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5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32.sv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5.png"/><Relationship Id="rId7"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46.png"/><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32.svg"/><Relationship Id="rId7" Type="http://schemas.openxmlformats.org/officeDocument/2006/relationships/image" Target="../media/image54.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0.sv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jpg"/><Relationship Id="rId10"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pic>
        <p:nvPicPr>
          <p:cNvPr id="8" name="Picture 8" descr="Image result for mcmaster university logo">
            <a:extLst>
              <a:ext uri="{FF2B5EF4-FFF2-40B4-BE49-F238E27FC236}">
                <a16:creationId xmlns:a16="http://schemas.microsoft.com/office/drawing/2014/main" id="{A6E5C014-03F4-8089-F7A3-D04EC1FAA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434" y="115029"/>
            <a:ext cx="2482626" cy="143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4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selectively aggregate with other females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0858" y="1054863"/>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0858" y="3815419"/>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52" name="Rectangle 51">
            <a:extLst>
              <a:ext uri="{FF2B5EF4-FFF2-40B4-BE49-F238E27FC236}">
                <a16:creationId xmlns:a16="http://schemas.microsoft.com/office/drawing/2014/main" id="{CB59CB48-EBFD-A5B1-9FC1-DA66FA87C68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265103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EB5B0-0432-80F6-CE50-F574F443AC5A}"/>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We tested the social preferences of females in isolation</a:t>
            </a:r>
          </a:p>
        </p:txBody>
      </p:sp>
      <p:grpSp>
        <p:nvGrpSpPr>
          <p:cNvPr id="28" name="Group 27">
            <a:extLst>
              <a:ext uri="{FF2B5EF4-FFF2-40B4-BE49-F238E27FC236}">
                <a16:creationId xmlns:a16="http://schemas.microsoft.com/office/drawing/2014/main" id="{AC65B2F7-0B6E-3F43-E99B-D6E216877CC0}"/>
              </a:ext>
            </a:extLst>
          </p:cNvPr>
          <p:cNvGrpSpPr/>
          <p:nvPr/>
        </p:nvGrpSpPr>
        <p:grpSpPr>
          <a:xfrm>
            <a:off x="439948" y="1416538"/>
            <a:ext cx="1745540" cy="1682369"/>
            <a:chOff x="2087784" y="3872751"/>
            <a:chExt cx="747903" cy="724217"/>
          </a:xfrm>
        </p:grpSpPr>
        <p:grpSp>
          <p:nvGrpSpPr>
            <p:cNvPr id="29" name="Group 28">
              <a:extLst>
                <a:ext uri="{FF2B5EF4-FFF2-40B4-BE49-F238E27FC236}">
                  <a16:creationId xmlns:a16="http://schemas.microsoft.com/office/drawing/2014/main" id="{9AC17A21-7F47-98A7-0BF7-5CECFC86D2EA}"/>
                </a:ext>
              </a:extLst>
            </p:cNvPr>
            <p:cNvGrpSpPr/>
            <p:nvPr/>
          </p:nvGrpSpPr>
          <p:grpSpPr>
            <a:xfrm>
              <a:off x="2103024" y="3872751"/>
              <a:ext cx="732663" cy="724217"/>
              <a:chOff x="2115140" y="2074174"/>
              <a:chExt cx="732663" cy="724217"/>
            </a:xfrm>
          </p:grpSpPr>
          <p:sp>
            <p:nvSpPr>
              <p:cNvPr id="31" name="Oval 30">
                <a:extLst>
                  <a:ext uri="{FF2B5EF4-FFF2-40B4-BE49-F238E27FC236}">
                    <a16:creationId xmlns:a16="http://schemas.microsoft.com/office/drawing/2014/main" id="{CCB6CE10-226D-EB3D-25DD-204C0306A4C6}"/>
                  </a:ext>
                </a:extLst>
              </p:cNvPr>
              <p:cNvSpPr/>
              <p:nvPr/>
            </p:nvSpPr>
            <p:spPr>
              <a:xfrm>
                <a:off x="2115140" y="2074174"/>
                <a:ext cx="722124" cy="724217"/>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32" name="Picture 31">
                <a:extLst>
                  <a:ext uri="{FF2B5EF4-FFF2-40B4-BE49-F238E27FC236}">
                    <a16:creationId xmlns:a16="http://schemas.microsoft.com/office/drawing/2014/main" id="{DEC80C96-DF4C-8E9D-83D8-D68B1086032E}"/>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81015" y="2286733"/>
                <a:ext cx="266788" cy="239433"/>
              </a:xfrm>
              <a:prstGeom prst="rect">
                <a:avLst/>
              </a:prstGeom>
            </p:spPr>
          </p:pic>
          <p:pic>
            <p:nvPicPr>
              <p:cNvPr id="33" name="Picture 2" descr="No description available.">
                <a:extLst>
                  <a:ext uri="{FF2B5EF4-FFF2-40B4-BE49-F238E27FC236}">
                    <a16:creationId xmlns:a16="http://schemas.microsoft.com/office/drawing/2014/main" id="{7C95C86C-E90A-82C2-ECAB-41884FEEA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469" y="2278893"/>
                <a:ext cx="298972" cy="26298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02EC625-5D40-0958-508D-8A6B6DE0841E}"/>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87784" y="4094570"/>
              <a:ext cx="266789" cy="239433"/>
            </a:xfrm>
            <a:prstGeom prst="rect">
              <a:avLst/>
            </a:prstGeom>
          </p:spPr>
        </p:pic>
      </p:grpSp>
      <p:pic>
        <p:nvPicPr>
          <p:cNvPr id="35" name="Picture 34">
            <a:extLst>
              <a:ext uri="{FF2B5EF4-FFF2-40B4-BE49-F238E27FC236}">
                <a16:creationId xmlns:a16="http://schemas.microsoft.com/office/drawing/2014/main" id="{57998FDD-EC2F-A6C4-341F-C5A5FF1331E7}"/>
              </a:ext>
            </a:extLst>
          </p:cNvPr>
          <p:cNvPicPr>
            <a:picLocks noChangeAspect="1"/>
          </p:cNvPicPr>
          <p:nvPr/>
        </p:nvPicPr>
        <p:blipFill>
          <a:blip r:embed="rId5"/>
          <a:stretch>
            <a:fillRect/>
          </a:stretch>
        </p:blipFill>
        <p:spPr>
          <a:xfrm>
            <a:off x="5267243" y="3033097"/>
            <a:ext cx="5458587" cy="457264"/>
          </a:xfrm>
          <a:prstGeom prst="rect">
            <a:avLst/>
          </a:prstGeom>
        </p:spPr>
      </p:pic>
      <p:sp>
        <p:nvSpPr>
          <p:cNvPr id="36" name="Rectangle 35">
            <a:extLst>
              <a:ext uri="{FF2B5EF4-FFF2-40B4-BE49-F238E27FC236}">
                <a16:creationId xmlns:a16="http://schemas.microsoft.com/office/drawing/2014/main" id="{11BEBD1A-A9AA-4593-FE71-2AFFC2243920}"/>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
        <p:nvSpPr>
          <p:cNvPr id="37" name="TextBox 36">
            <a:extLst>
              <a:ext uri="{FF2B5EF4-FFF2-40B4-BE49-F238E27FC236}">
                <a16:creationId xmlns:a16="http://schemas.microsoft.com/office/drawing/2014/main" id="{2D982DC3-40ED-AFB7-452A-84270EB5B2A8}"/>
              </a:ext>
            </a:extLst>
          </p:cNvPr>
          <p:cNvSpPr txBox="1"/>
          <p:nvPr/>
        </p:nvSpPr>
        <p:spPr>
          <a:xfrm>
            <a:off x="394558" y="3883459"/>
            <a:ext cx="10476035"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38" name="TextBox 37">
            <a:extLst>
              <a:ext uri="{FF2B5EF4-FFF2-40B4-BE49-F238E27FC236}">
                <a16:creationId xmlns:a16="http://schemas.microsoft.com/office/drawing/2014/main" id="{095A7CFB-1F7A-C738-87B1-2FFF0B2DA0EA}"/>
              </a:ext>
            </a:extLst>
          </p:cNvPr>
          <p:cNvSpPr txBox="1"/>
          <p:nvPr/>
        </p:nvSpPr>
        <p:spPr>
          <a:xfrm>
            <a:off x="394558" y="4434724"/>
            <a:ext cx="9132887"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Sexual conflict over the social environment</a:t>
            </a:r>
          </a:p>
        </p:txBody>
      </p:sp>
      <p:grpSp>
        <p:nvGrpSpPr>
          <p:cNvPr id="48" name="Group 47">
            <a:extLst>
              <a:ext uri="{FF2B5EF4-FFF2-40B4-BE49-F238E27FC236}">
                <a16:creationId xmlns:a16="http://schemas.microsoft.com/office/drawing/2014/main" id="{7F5652BC-FB1B-29FD-900F-198A371C7640}"/>
              </a:ext>
            </a:extLst>
          </p:cNvPr>
          <p:cNvGrpSpPr/>
          <p:nvPr/>
        </p:nvGrpSpPr>
        <p:grpSpPr>
          <a:xfrm>
            <a:off x="2235417" y="1583535"/>
            <a:ext cx="9516635" cy="1329711"/>
            <a:chOff x="1921927" y="2337556"/>
            <a:chExt cx="7887068" cy="1091444"/>
          </a:xfrm>
        </p:grpSpPr>
        <p:pic>
          <p:nvPicPr>
            <p:cNvPr id="34" name="Picture 33">
              <a:extLst>
                <a:ext uri="{FF2B5EF4-FFF2-40B4-BE49-F238E27FC236}">
                  <a16:creationId xmlns:a16="http://schemas.microsoft.com/office/drawing/2014/main" id="{3C32F5A6-8EDA-BD5E-8823-8573684446F6}"/>
                </a:ext>
              </a:extLst>
            </p:cNvPr>
            <p:cNvPicPr>
              <a:picLocks noChangeAspect="1"/>
            </p:cNvPicPr>
            <p:nvPr/>
          </p:nvPicPr>
          <p:blipFill rotWithShape="1">
            <a:blip r:embed="rId6"/>
            <a:srcRect l="4143" t="973" b="27834"/>
            <a:stretch/>
          </p:blipFill>
          <p:spPr>
            <a:xfrm>
              <a:off x="1921927" y="2337556"/>
              <a:ext cx="7837759" cy="1091444"/>
            </a:xfrm>
            <a:prstGeom prst="rect">
              <a:avLst/>
            </a:prstGeom>
          </p:spPr>
        </p:pic>
        <p:sp>
          <p:nvSpPr>
            <p:cNvPr id="46" name="TextBox 45">
              <a:extLst>
                <a:ext uri="{FF2B5EF4-FFF2-40B4-BE49-F238E27FC236}">
                  <a16:creationId xmlns:a16="http://schemas.microsoft.com/office/drawing/2014/main" id="{4F520D51-E243-AE6A-BF7E-9B2C6E70611C}"/>
                </a:ext>
              </a:extLst>
            </p:cNvPr>
            <p:cNvSpPr txBox="1"/>
            <p:nvPr/>
          </p:nvSpPr>
          <p:spPr>
            <a:xfrm>
              <a:off x="8347948" y="2781587"/>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&lt; 0.01</a:t>
              </a:r>
            </a:p>
          </p:txBody>
        </p:sp>
      </p:grpSp>
      <p:sp>
        <p:nvSpPr>
          <p:cNvPr id="39" name="TextBox 38">
            <a:extLst>
              <a:ext uri="{FF2B5EF4-FFF2-40B4-BE49-F238E27FC236}">
                <a16:creationId xmlns:a16="http://schemas.microsoft.com/office/drawing/2014/main" id="{EB7E9B9E-792A-8415-1984-9F35BE281EFA}"/>
              </a:ext>
            </a:extLst>
          </p:cNvPr>
          <p:cNvSpPr txBox="1"/>
          <p:nvPr/>
        </p:nvSpPr>
        <p:spPr>
          <a:xfrm>
            <a:off x="944662" y="2521239"/>
            <a:ext cx="929496"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N</a:t>
            </a:r>
            <a:r>
              <a:rPr lang="en-CA" dirty="0">
                <a:latin typeface="Helvetica" panose="020B0604020202020204" pitchFamily="34" charset="0"/>
                <a:cs typeface="Helvetica" panose="020B0604020202020204" pitchFamily="34" charset="0"/>
              </a:rPr>
              <a:t> = 28</a:t>
            </a:r>
            <a:endParaRPr lang="en-CA" dirty="0"/>
          </a:p>
        </p:txBody>
      </p:sp>
    </p:spTree>
    <p:extLst>
      <p:ext uri="{BB962C8B-B14F-4D97-AF65-F5344CB8AC3E}">
        <p14:creationId xmlns:p14="http://schemas.microsoft.com/office/powerpoint/2010/main" val="32878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video-to-gif output image]">
            <a:extLst>
              <a:ext uri="{FF2B5EF4-FFF2-40B4-BE49-F238E27FC236}">
                <a16:creationId xmlns:a16="http://schemas.microsoft.com/office/drawing/2014/main" id="{2B535FBA-92E8-FE04-277E-19DCB74FD139}"/>
              </a:ext>
            </a:extLst>
          </p:cNvPr>
          <p:cNvPicPr>
            <a:picLocks noChangeAspect="1" noChangeArrowheads="1"/>
          </p:cNvPicPr>
          <p:nvPr/>
        </p:nvPicPr>
        <p:blipFill rotWithShape="1">
          <a:blip r:embed="rId2">
            <a:alphaModFix/>
            <a:duotone>
              <a:prstClr val="black"/>
              <a:srgbClr val="FF0000">
                <a:tint val="45000"/>
                <a:satMod val="400000"/>
              </a:srgbClr>
            </a:duotone>
            <a:extLst>
              <a:ext uri="{28A0092B-C50C-407E-A947-70E740481C1C}">
                <a14:useLocalDpi xmlns:a14="http://schemas.microsoft.com/office/drawing/2010/main" val="0"/>
              </a:ext>
            </a:extLst>
          </a:blip>
          <a:srcRect r="10322" b="11832"/>
          <a:stretch/>
        </p:blipFill>
        <p:spPr bwMode="auto">
          <a:xfrm>
            <a:off x="812802" y="1500254"/>
            <a:ext cx="4864095" cy="314842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picture containing indoor, bathroom, wall, white&#10;&#10;Description automatically generated">
            <a:extLst>
              <a:ext uri="{FF2B5EF4-FFF2-40B4-BE49-F238E27FC236}">
                <a16:creationId xmlns:a16="http://schemas.microsoft.com/office/drawing/2014/main" id="{A5E30E34-BF27-B1BF-2C8C-41AAA4F0A9BF}"/>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3098"/>
          <a:stretch/>
        </p:blipFill>
        <p:spPr>
          <a:xfrm>
            <a:off x="6515102" y="1500254"/>
            <a:ext cx="4864096" cy="3148422"/>
          </a:xfrm>
          <a:prstGeom prst="rect">
            <a:avLst/>
          </a:prstGeom>
          <a:noFill/>
          <a:ln w="19050">
            <a:solidFill>
              <a:schemeClr val="tx1"/>
            </a:solidFill>
          </a:ln>
        </p:spPr>
      </p:pic>
      <p:sp>
        <p:nvSpPr>
          <p:cNvPr id="13" name="TextBox 12">
            <a:extLst>
              <a:ext uri="{FF2B5EF4-FFF2-40B4-BE49-F238E27FC236}">
                <a16:creationId xmlns:a16="http://schemas.microsoft.com/office/drawing/2014/main" id="{6B9E6F2B-B17E-D381-B6C2-EB0E6D36C040}"/>
              </a:ext>
            </a:extLst>
          </p:cNvPr>
          <p:cNvSpPr txBox="1"/>
          <p:nvPr/>
        </p:nvSpPr>
        <p:spPr>
          <a:xfrm>
            <a:off x="254076" y="209485"/>
            <a:ext cx="11509695" cy="1077218"/>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As we tracked bed bug aggregations, we also documented all sexual interactions </a:t>
            </a:r>
            <a:endParaRPr lang="en-CA" sz="3200" dirty="0">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618C5033-6AC6-F8EA-ACC3-E8F5C115191A}"/>
              </a:ext>
            </a:extLst>
          </p:cNvPr>
          <p:cNvSpPr txBox="1"/>
          <p:nvPr/>
        </p:nvSpPr>
        <p:spPr>
          <a:xfrm>
            <a:off x="555953" y="4648674"/>
            <a:ext cx="5120944"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Mounts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(attempted inseminations)</a:t>
            </a:r>
            <a:endParaRPr lang="en-CA" sz="2800" dirty="0">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5F5E697-C34B-6C57-FDD9-D1596F31C220}"/>
              </a:ext>
            </a:extLst>
          </p:cNvPr>
          <p:cNvSpPr txBox="1"/>
          <p:nvPr/>
        </p:nvSpPr>
        <p:spPr>
          <a:xfrm>
            <a:off x="7748754" y="4752621"/>
            <a:ext cx="2919246" cy="523220"/>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Inseminations</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57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3"/>
          <a:srcRect t="2816"/>
          <a:stretch/>
        </p:blipFill>
        <p:spPr>
          <a:xfrm>
            <a:off x="2068465"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520769" y="3898611"/>
            <a:ext cx="3900668"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B90C1A57-0931-A0FD-1A66-1E70850A5AA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
        <p:nvSpPr>
          <p:cNvPr id="7" name="TextBox 6">
            <a:extLst>
              <a:ext uri="{FF2B5EF4-FFF2-40B4-BE49-F238E27FC236}">
                <a16:creationId xmlns:a16="http://schemas.microsoft.com/office/drawing/2014/main" id="{29E312A8-A8C4-20C3-52CE-E2F428D0E24A}"/>
              </a:ext>
            </a:extLst>
          </p:cNvPr>
          <p:cNvSpPr txBox="1"/>
          <p:nvPr/>
        </p:nvSpPr>
        <p:spPr>
          <a:xfrm>
            <a:off x="7520769" y="1559045"/>
            <a:ext cx="3792276"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based on </a:t>
            </a:r>
            <a:r>
              <a:rPr lang="en-US" sz="2800" b="1" dirty="0">
                <a:latin typeface="Helvetica" panose="020B0604020202020204" pitchFamily="34" charset="0"/>
                <a:cs typeface="Helvetica" panose="020B0604020202020204" pitchFamily="34" charset="0"/>
              </a:rPr>
              <a:t>female insemination status</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2206008" y="4343853"/>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612299" y="319080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2060979" y="2672130"/>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2000577" y="3775584"/>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2208186" y="2021292"/>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2473923" y="4322309"/>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cxnSp>
        <p:nvCxnSpPr>
          <p:cNvPr id="20" name="Straight Arrow Connector 19">
            <a:extLst>
              <a:ext uri="{FF2B5EF4-FFF2-40B4-BE49-F238E27FC236}">
                <a16:creationId xmlns:a16="http://schemas.microsoft.com/office/drawing/2014/main" id="{2EA10829-5C9D-4276-B187-F54BEB3B70D2}"/>
              </a:ext>
            </a:extLst>
          </p:cNvPr>
          <p:cNvCxnSpPr>
            <a:cxnSpLocks/>
            <a:endCxn id="12" idx="0"/>
          </p:cNvCxnSpPr>
          <p:nvPr/>
        </p:nvCxnSpPr>
        <p:spPr>
          <a:xfrm flipH="1">
            <a:off x="2961150" y="3027733"/>
            <a:ext cx="1088928" cy="1294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840937" y="3298530"/>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3687574" y="3775584"/>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3698123" y="1503869"/>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6280613" y="1960829"/>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309737" y="4016480"/>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174293" y="898974"/>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3144667"/>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711380" y="898974"/>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323030"/>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973561"/>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1094195"/>
            <a:ext cx="4332252" cy="1172457"/>
            <a:chOff x="7054051" y="1408709"/>
            <a:chExt cx="4147801" cy="117245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5" name="TextBox 34">
              <a:extLst>
                <a:ext uri="{FF2B5EF4-FFF2-40B4-BE49-F238E27FC236}">
                  <a16:creationId xmlns:a16="http://schemas.microsoft.com/office/drawing/2014/main" id="{B7B128C6-0844-4F3E-9E48-E08F057FA567}"/>
                </a:ext>
              </a:extLst>
            </p:cNvPr>
            <p:cNvSpPr txBox="1"/>
            <p:nvPr/>
          </p:nvSpPr>
          <p:spPr>
            <a:xfrm>
              <a:off x="7323143" y="1408709"/>
              <a:ext cx="903165" cy="461665"/>
            </a:xfrm>
            <a:prstGeom prst="rect">
              <a:avLst/>
            </a:prstGeom>
            <a:noFill/>
          </p:spPr>
          <p:txBody>
            <a:bodyPr wrap="square" rtlCol="0">
              <a:spAutoFit/>
            </a:bodyPr>
            <a:lstStyle/>
            <a:p>
              <a:r>
                <a:rPr lang="en-CA" sz="2400"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648072" cy="461665"/>
            </a:xfrm>
            <a:prstGeom prst="rect">
              <a:avLst/>
            </a:prstGeom>
            <a:noFill/>
          </p:spPr>
          <p:txBody>
            <a:bodyPr wrap="square" rtlCol="0">
              <a:spAutoFit/>
            </a:bodyPr>
            <a:lstStyle/>
            <a:p>
              <a:r>
                <a:rPr lang="en-CA" sz="2400"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873557" cy="461665"/>
            </a:xfrm>
            <a:prstGeom prst="rect">
              <a:avLst/>
            </a:prstGeom>
            <a:noFill/>
          </p:spPr>
          <p:txBody>
            <a:bodyPr wrap="square" rtlCol="0">
              <a:spAutoFit/>
            </a:bodyPr>
            <a:lstStyle/>
            <a:p>
              <a:r>
                <a:rPr lang="en-CA" sz="2400"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Mounting networks: </a:t>
            </a:r>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p>
          <a:p>
            <a:r>
              <a:rPr lang="en-CA" sz="2400" b="1" dirty="0">
                <a:latin typeface="Helvetica" panose="020B0604020202020204" pitchFamily="34" charset="0"/>
                <a:cs typeface="Helvetica" panose="020B0604020202020204" pitchFamily="34" charset="0"/>
              </a:rPr>
              <a:t>                                    </a:t>
            </a:r>
            <a:r>
              <a:rPr lang="en-CA" sz="2400" dirty="0">
                <a:latin typeface="Helvetica" panose="020B0604020202020204" pitchFamily="34" charset="0"/>
                <a:cs typeface="Helvetica" panose="020B0604020202020204" pitchFamily="34" charset="0"/>
              </a:rPr>
              <a:t>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959026"/>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2220195"/>
            <a:ext cx="4045812" cy="461665"/>
          </a:xfrm>
          <a:prstGeom prst="rect">
            <a:avLst/>
          </a:prstGeom>
          <a:noFill/>
        </p:spPr>
        <p:txBody>
          <a:bodyPr wrap="square" rtlCol="0">
            <a:spAutoFit/>
          </a:bodyPr>
          <a:lstStyle/>
          <a:p>
            <a:r>
              <a:rPr lang="en-CA" sz="2400"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Insemination networks: </a:t>
            </a:r>
            <a:r>
              <a:rPr lang="en-CA" sz="2400" dirty="0">
                <a:latin typeface="Helvetica" panose="020B0604020202020204" pitchFamily="34" charset="0"/>
                <a:cs typeface="Helvetica" panose="020B0604020202020204" pitchFamily="34" charset="0"/>
              </a:rPr>
              <a:t>Distantly inseminated females were </a:t>
            </a:r>
            <a:r>
              <a:rPr lang="en-CA" sz="2400" b="1" dirty="0">
                <a:latin typeface="Helvetica" panose="020B0604020202020204" pitchFamily="34" charset="0"/>
                <a:cs typeface="Helvetica" panose="020B0604020202020204" pitchFamily="34" charset="0"/>
              </a:rPr>
              <a:t>inseminated</a:t>
            </a:r>
            <a:r>
              <a:rPr lang="en-CA" sz="2400" dirty="0">
                <a:latin typeface="Helvetica" panose="020B0604020202020204" pitchFamily="34" charset="0"/>
                <a:cs typeface="Helvetica" panose="020B0604020202020204" pitchFamily="34" charset="0"/>
              </a:rPr>
              <a:t> more</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866419" cy="4851000"/>
            <a:chOff x="1336557" y="1292754"/>
            <a:chExt cx="9376063"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4013371" cy="1121030"/>
              <a:chOff x="7054051" y="1316810"/>
              <a:chExt cx="4013371" cy="112103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443962"/>
              </a:xfrm>
              <a:prstGeom prst="rect">
                <a:avLst/>
              </a:prstGeom>
              <a:noFill/>
            </p:spPr>
            <p:txBody>
              <a:bodyPr wrap="square" rtlCol="0">
                <a:spAutoFit/>
              </a:bodyPr>
              <a:lstStyle/>
              <a:p>
                <a:r>
                  <a:rPr lang="en-CA" sz="2400"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4" y="1635249"/>
                <a:ext cx="3639794" cy="443962"/>
              </a:xfrm>
              <a:prstGeom prst="rect">
                <a:avLst/>
              </a:prstGeom>
              <a:noFill/>
            </p:spPr>
            <p:txBody>
              <a:bodyPr wrap="square" rtlCol="0">
                <a:spAutoFit/>
              </a:bodyPr>
              <a:lstStyle/>
              <a:p>
                <a:r>
                  <a:rPr lang="en-CA" sz="2400"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739127" cy="443962"/>
              </a:xfrm>
              <a:prstGeom prst="rect">
                <a:avLst/>
              </a:prstGeom>
              <a:noFill/>
            </p:spPr>
            <p:txBody>
              <a:bodyPr wrap="square" rtlCol="0">
                <a:spAutoFit/>
              </a:bodyPr>
              <a:lstStyle/>
              <a:p>
                <a:r>
                  <a:rPr lang="en-CA" sz="2400"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629459" cy="461665"/>
          </a:xfrm>
          <a:prstGeom prst="rect">
            <a:avLst/>
          </a:prstGeom>
          <a:noFill/>
        </p:spPr>
        <p:txBody>
          <a:bodyPr wrap="square" rtlCol="0">
            <a:spAutoFit/>
          </a:bodyPr>
          <a:lstStyle/>
          <a:p>
            <a:r>
              <a:rPr lang="en-CA" sz="2400"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Female avoidance: </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608832" y="1063427"/>
            <a:ext cx="4974336" cy="5573924"/>
            <a:chOff x="1325591" y="644283"/>
            <a:chExt cx="4974336"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325591" y="1024415"/>
              <a:ext cx="4974336" cy="5193792"/>
              <a:chOff x="333358" y="790178"/>
              <a:chExt cx="5352785"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a:blip r:embed="rId4"/>
              <a:stretch>
                <a:fillRect/>
              </a:stretch>
            </p:blipFill>
            <p:spPr>
              <a:xfrm>
                <a:off x="333358" y="790178"/>
                <a:ext cx="4200252"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Tree>
    <p:extLst>
      <p:ext uri="{BB962C8B-B14F-4D97-AF65-F5344CB8AC3E}">
        <p14:creationId xmlns:p14="http://schemas.microsoft.com/office/powerpoint/2010/main" val="118949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Male rejection:</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1017746"/>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8179"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B90892-DD25-024D-A878-32622481F766}"/>
              </a:ext>
            </a:extLst>
          </p:cNvPr>
          <p:cNvSpPr txBox="1"/>
          <p:nvPr/>
        </p:nvSpPr>
        <p:spPr>
          <a:xfrm>
            <a:off x="218310" y="180006"/>
            <a:ext cx="6097190" cy="584775"/>
          </a:xfrm>
          <a:prstGeom prst="rect">
            <a:avLst/>
          </a:prstGeom>
          <a:noFill/>
        </p:spPr>
        <p:txBody>
          <a:bodyPr wrap="square">
            <a:spAutoFit/>
          </a:bodyPr>
          <a:lstStyle/>
          <a:p>
            <a:r>
              <a:rPr lang="en-US" sz="3200" cap="none" spc="0" dirty="0">
                <a:ln w="0"/>
                <a:latin typeface="Helvetica" panose="020B0604020202020204" pitchFamily="34" charset="0"/>
                <a:cs typeface="Helvetica" panose="020B0604020202020204" pitchFamily="34" charset="0"/>
              </a:rPr>
              <a:t>Overview</a:t>
            </a:r>
            <a:endParaRPr lang="en-CA" sz="3200" dirty="0"/>
          </a:p>
        </p:txBody>
      </p:sp>
      <p:sp>
        <p:nvSpPr>
          <p:cNvPr id="4" name="TextBox 3">
            <a:extLst>
              <a:ext uri="{FF2B5EF4-FFF2-40B4-BE49-F238E27FC236}">
                <a16:creationId xmlns:a16="http://schemas.microsoft.com/office/drawing/2014/main" id="{FDAE7CC6-A7ED-7FB6-0187-D868DAA07A79}"/>
              </a:ext>
            </a:extLst>
          </p:cNvPr>
          <p:cNvSpPr txBox="1"/>
          <p:nvPr/>
        </p:nvSpPr>
        <p:spPr>
          <a:xfrm>
            <a:off x="368211" y="2770165"/>
            <a:ext cx="11632465"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5. Ongoing experiments</a:t>
            </a:r>
          </a:p>
        </p:txBody>
      </p:sp>
      <p:sp>
        <p:nvSpPr>
          <p:cNvPr id="5" name="TextBox 4">
            <a:extLst>
              <a:ext uri="{FF2B5EF4-FFF2-40B4-BE49-F238E27FC236}">
                <a16:creationId xmlns:a16="http://schemas.microsoft.com/office/drawing/2014/main" id="{B8A3D237-0F4D-F556-407F-AA137F254155}"/>
              </a:ext>
            </a:extLst>
          </p:cNvPr>
          <p:cNvSpPr txBox="1"/>
          <p:nvPr/>
        </p:nvSpPr>
        <p:spPr>
          <a:xfrm>
            <a:off x="368211" y="764781"/>
            <a:ext cx="6094562"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1. Background and rationale</a:t>
            </a:r>
            <a:endParaRPr lang="en-CA" sz="2800" dirty="0">
              <a:solidFill>
                <a:schemeClr val="bg1">
                  <a:lumMod val="75000"/>
                </a:schemeClr>
              </a:solidFill>
            </a:endParaRPr>
          </a:p>
        </p:txBody>
      </p:sp>
      <p:sp>
        <p:nvSpPr>
          <p:cNvPr id="7" name="TextBox 6">
            <a:extLst>
              <a:ext uri="{FF2B5EF4-FFF2-40B4-BE49-F238E27FC236}">
                <a16:creationId xmlns:a16="http://schemas.microsoft.com/office/drawing/2014/main" id="{EBFAA754-3381-A764-62B9-8A19255688BC}"/>
              </a:ext>
            </a:extLst>
          </p:cNvPr>
          <p:cNvSpPr txBox="1"/>
          <p:nvPr/>
        </p:nvSpPr>
        <p:spPr>
          <a:xfrm>
            <a:off x="368211" y="1301261"/>
            <a:ext cx="735902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2. </a:t>
            </a:r>
            <a:r>
              <a:rPr lang="en-US" sz="2800" dirty="0">
                <a:ln w="0"/>
                <a:solidFill>
                  <a:schemeClr val="bg1">
                    <a:lumMod val="75000"/>
                  </a:schemeClr>
                </a:solidFill>
                <a:latin typeface="Helvetica" panose="020B0604020202020204" pitchFamily="34" charset="0"/>
                <a:cs typeface="Helvetica" panose="020B0604020202020204" pitchFamily="34" charset="0"/>
              </a:rPr>
              <a:t>S</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ocial consequences of sexual conflict</a:t>
            </a:r>
            <a:endParaRPr lang="en-CA" sz="2800" dirty="0">
              <a:solidFill>
                <a:schemeClr val="bg1">
                  <a:lumMod val="75000"/>
                </a:schemeClr>
              </a:solidFill>
            </a:endParaRPr>
          </a:p>
        </p:txBody>
      </p:sp>
      <p:sp>
        <p:nvSpPr>
          <p:cNvPr id="9" name="TextBox 8">
            <a:extLst>
              <a:ext uri="{FF2B5EF4-FFF2-40B4-BE49-F238E27FC236}">
                <a16:creationId xmlns:a16="http://schemas.microsoft.com/office/drawing/2014/main" id="{7127D03A-45BC-D798-23AE-A1BA5C2FD5C4}"/>
              </a:ext>
            </a:extLst>
          </p:cNvPr>
          <p:cNvSpPr txBox="1"/>
          <p:nvPr/>
        </p:nvSpPr>
        <p:spPr>
          <a:xfrm>
            <a:off x="368211" y="1838056"/>
            <a:ext cx="623689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3. Sexual networks of bed bugs</a:t>
            </a:r>
            <a:endParaRPr lang="en-CA" sz="2800" dirty="0">
              <a:solidFill>
                <a:schemeClr val="bg1">
                  <a:lumMod val="75000"/>
                </a:schemeClr>
              </a:solidFill>
            </a:endParaRPr>
          </a:p>
        </p:txBody>
      </p:sp>
      <p:sp>
        <p:nvSpPr>
          <p:cNvPr id="11" name="TextBox 10">
            <a:extLst>
              <a:ext uri="{FF2B5EF4-FFF2-40B4-BE49-F238E27FC236}">
                <a16:creationId xmlns:a16="http://schemas.microsoft.com/office/drawing/2014/main" id="{123EADC0-8446-2331-3A8F-B20FD0867127}"/>
              </a:ext>
            </a:extLst>
          </p:cNvPr>
          <p:cNvSpPr txBox="1"/>
          <p:nvPr/>
        </p:nvSpPr>
        <p:spPr>
          <a:xfrm>
            <a:off x="368211" y="2233685"/>
            <a:ext cx="6094562"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4. </a:t>
            </a:r>
            <a:r>
              <a:rPr lang="en-US" sz="2800" dirty="0">
                <a:ln w="0"/>
                <a:solidFill>
                  <a:schemeClr val="bg1">
                    <a:lumMod val="75000"/>
                  </a:schemeClr>
                </a:solidFill>
                <a:latin typeface="Helvetica" panose="020B0604020202020204" pitchFamily="34" charset="0"/>
                <a:cs typeface="Helvetica" panose="020B0604020202020204" pitchFamily="34" charset="0"/>
              </a:rPr>
              <a:t>C</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ost of traumatic insemination</a:t>
            </a:r>
          </a:p>
        </p:txBody>
      </p:sp>
      <p:sp>
        <p:nvSpPr>
          <p:cNvPr id="12" name="TextBox 11">
            <a:extLst>
              <a:ext uri="{FF2B5EF4-FFF2-40B4-BE49-F238E27FC236}">
                <a16:creationId xmlns:a16="http://schemas.microsoft.com/office/drawing/2014/main" id="{5D2C37A4-C736-17F2-3C76-5A10A71C3DE8}"/>
              </a:ext>
            </a:extLst>
          </p:cNvPr>
          <p:cNvSpPr txBox="1"/>
          <p:nvPr/>
        </p:nvSpPr>
        <p:spPr>
          <a:xfrm>
            <a:off x="368211" y="764466"/>
            <a:ext cx="6094562"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1. Background and rationale</a:t>
            </a:r>
            <a:endParaRPr lang="en-CA" sz="2800" dirty="0"/>
          </a:p>
        </p:txBody>
      </p:sp>
      <p:sp>
        <p:nvSpPr>
          <p:cNvPr id="13" name="TextBox 12">
            <a:extLst>
              <a:ext uri="{FF2B5EF4-FFF2-40B4-BE49-F238E27FC236}">
                <a16:creationId xmlns:a16="http://schemas.microsoft.com/office/drawing/2014/main" id="{70AC49D2-B054-623C-5412-1F53B2E5C362}"/>
              </a:ext>
            </a:extLst>
          </p:cNvPr>
          <p:cNvSpPr txBox="1"/>
          <p:nvPr/>
        </p:nvSpPr>
        <p:spPr>
          <a:xfrm>
            <a:off x="368211" y="1300946"/>
            <a:ext cx="735902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2. </a:t>
            </a:r>
            <a:r>
              <a:rPr lang="en-US" sz="2800" dirty="0">
                <a:ln w="0"/>
                <a:latin typeface="Helvetica" panose="020B0604020202020204" pitchFamily="34" charset="0"/>
                <a:cs typeface="Helvetica" panose="020B0604020202020204" pitchFamily="34" charset="0"/>
              </a:rPr>
              <a:t>S</a:t>
            </a:r>
            <a:r>
              <a:rPr lang="en-US" sz="2800" cap="none" spc="0" dirty="0">
                <a:ln w="0"/>
                <a:latin typeface="Helvetica" panose="020B0604020202020204" pitchFamily="34" charset="0"/>
                <a:cs typeface="Helvetica" panose="020B0604020202020204" pitchFamily="34" charset="0"/>
              </a:rPr>
              <a:t>ocial consequences of sexual conflict</a:t>
            </a:r>
            <a:endParaRPr lang="en-CA" sz="2800" dirty="0"/>
          </a:p>
        </p:txBody>
      </p:sp>
      <p:sp>
        <p:nvSpPr>
          <p:cNvPr id="14" name="TextBox 13">
            <a:extLst>
              <a:ext uri="{FF2B5EF4-FFF2-40B4-BE49-F238E27FC236}">
                <a16:creationId xmlns:a16="http://schemas.microsoft.com/office/drawing/2014/main" id="{0E95DEA6-315D-CB12-A8A8-E07244F63E8B}"/>
              </a:ext>
            </a:extLst>
          </p:cNvPr>
          <p:cNvSpPr txBox="1"/>
          <p:nvPr/>
        </p:nvSpPr>
        <p:spPr>
          <a:xfrm>
            <a:off x="368211" y="1844686"/>
            <a:ext cx="623689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3. Sexual networks of bed bugs</a:t>
            </a:r>
            <a:endParaRPr lang="en-CA" sz="2800" dirty="0"/>
          </a:p>
        </p:txBody>
      </p:sp>
      <p:sp>
        <p:nvSpPr>
          <p:cNvPr id="16" name="TextBox 15">
            <a:extLst>
              <a:ext uri="{FF2B5EF4-FFF2-40B4-BE49-F238E27FC236}">
                <a16:creationId xmlns:a16="http://schemas.microsoft.com/office/drawing/2014/main" id="{D38EDD5E-C39A-DEF5-2210-C69726C44E29}"/>
              </a:ext>
            </a:extLst>
          </p:cNvPr>
          <p:cNvSpPr txBox="1"/>
          <p:nvPr/>
        </p:nvSpPr>
        <p:spPr>
          <a:xfrm>
            <a:off x="368211" y="2232988"/>
            <a:ext cx="6094562"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4. </a:t>
            </a:r>
            <a:r>
              <a:rPr lang="en-US" sz="2800" dirty="0">
                <a:ln w="0"/>
                <a:latin typeface="Helvetica" panose="020B0604020202020204" pitchFamily="34" charset="0"/>
                <a:cs typeface="Helvetica" panose="020B0604020202020204" pitchFamily="34" charset="0"/>
              </a:rPr>
              <a:t>C</a:t>
            </a:r>
            <a:r>
              <a:rPr lang="en-US" sz="2800" cap="none" spc="0" dirty="0">
                <a:ln w="0"/>
                <a:latin typeface="Helvetica" panose="020B0604020202020204" pitchFamily="34" charset="0"/>
                <a:cs typeface="Helvetica" panose="020B0604020202020204" pitchFamily="34" charset="0"/>
              </a:rPr>
              <a:t>ost of traumatic insemination</a:t>
            </a:r>
          </a:p>
        </p:txBody>
      </p:sp>
      <p:sp>
        <p:nvSpPr>
          <p:cNvPr id="17" name="TextBox 16">
            <a:extLst>
              <a:ext uri="{FF2B5EF4-FFF2-40B4-BE49-F238E27FC236}">
                <a16:creationId xmlns:a16="http://schemas.microsoft.com/office/drawing/2014/main" id="{12FFBBDD-26C6-2D55-03C3-D52D4456A31E}"/>
              </a:ext>
            </a:extLst>
          </p:cNvPr>
          <p:cNvSpPr txBox="1"/>
          <p:nvPr/>
        </p:nvSpPr>
        <p:spPr>
          <a:xfrm>
            <a:off x="368210" y="2776795"/>
            <a:ext cx="11632465"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5. Ongoing experiments</a:t>
            </a:r>
          </a:p>
        </p:txBody>
      </p:sp>
    </p:spTree>
    <p:extLst>
      <p:ext uri="{BB962C8B-B14F-4D97-AF65-F5344CB8AC3E}">
        <p14:creationId xmlns:p14="http://schemas.microsoft.com/office/powerpoint/2010/main" val="12479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90ABFF-2608-CE63-C9FD-C6D6FA15723A}"/>
              </a:ext>
            </a:extLst>
          </p:cNvPr>
          <p:cNvSpPr txBox="1"/>
          <p:nvPr/>
        </p:nvSpPr>
        <p:spPr>
          <a:xfrm>
            <a:off x="360804" y="5533249"/>
            <a:ext cx="11470391"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Our results add to the growing body of evidence showing that males can be choosy too!</a:t>
            </a:r>
            <a:endParaRPr lang="en-CA" sz="2800" dirty="0">
              <a:latin typeface="Helvetica" panose="020B0604020202020204" pitchFamily="34" charset="0"/>
              <a:cs typeface="Helvetica" panose="020B0604020202020204" pitchFamily="34" charset="0"/>
            </a:endParaRPr>
          </a:p>
        </p:txBody>
      </p:sp>
      <p:pic>
        <p:nvPicPr>
          <p:cNvPr id="15" name="Graphic 14" descr="Male with solid fill">
            <a:extLst>
              <a:ext uri="{FF2B5EF4-FFF2-40B4-BE49-F238E27FC236}">
                <a16:creationId xmlns:a16="http://schemas.microsoft.com/office/drawing/2014/main" id="{6E60B0B2-0BD6-C229-DA98-63B9CC537B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8553" y="4670479"/>
            <a:ext cx="434980" cy="434980"/>
          </a:xfrm>
          <a:prstGeom prst="rect">
            <a:avLst/>
          </a:prstGeom>
        </p:spPr>
      </p:pic>
      <p:pic>
        <p:nvPicPr>
          <p:cNvPr id="14338" name="Picture 2" descr="Male Choice, Female Competition, and Female Ornaments in Sexual Selection -  Oxford Scholarship">
            <a:extLst>
              <a:ext uri="{FF2B5EF4-FFF2-40B4-BE49-F238E27FC236}">
                <a16:creationId xmlns:a16="http://schemas.microsoft.com/office/drawing/2014/main" id="{F45C9ABA-9131-869A-F1F8-D2796351D4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829"/>
          <a:stretch/>
        </p:blipFill>
        <p:spPr bwMode="auto">
          <a:xfrm>
            <a:off x="4333190" y="1536817"/>
            <a:ext cx="2786317" cy="345081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ildest 'Bachelor,' 'Bachelorette' Posters, Taglines Through the Years">
            <a:extLst>
              <a:ext uri="{FF2B5EF4-FFF2-40B4-BE49-F238E27FC236}">
                <a16:creationId xmlns:a16="http://schemas.microsoft.com/office/drawing/2014/main" id="{08FDA1AC-E1A9-3AC6-EEF1-99B036F6F7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89"/>
          <a:stretch/>
        </p:blipFill>
        <p:spPr bwMode="auto">
          <a:xfrm>
            <a:off x="7336971" y="1536817"/>
            <a:ext cx="2933365" cy="345081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D09FF17-D551-C668-5654-BFE8F978BE59}"/>
              </a:ext>
            </a:extLst>
          </p:cNvPr>
          <p:cNvGrpSpPr/>
          <p:nvPr/>
        </p:nvGrpSpPr>
        <p:grpSpPr>
          <a:xfrm>
            <a:off x="1428553" y="1569881"/>
            <a:ext cx="2633292" cy="3403692"/>
            <a:chOff x="1646043" y="2287692"/>
            <a:chExt cx="2266950" cy="3109654"/>
          </a:xfrm>
        </p:grpSpPr>
        <p:pic>
          <p:nvPicPr>
            <p:cNvPr id="14342" name="Picture 6" descr="Bedbug Cartoon Bug Vector Images (over 150)">
              <a:extLst>
                <a:ext uri="{FF2B5EF4-FFF2-40B4-BE49-F238E27FC236}">
                  <a16:creationId xmlns:a16="http://schemas.microsoft.com/office/drawing/2014/main" id="{802E644B-0B9E-6FD9-4463-509132CB7E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043" y="3016096"/>
              <a:ext cx="2266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2,811 Male Symbol Stock Photos, Pictures &amp; Royalty-Free Images - iStock">
              <a:extLst>
                <a:ext uri="{FF2B5EF4-FFF2-40B4-BE49-F238E27FC236}">
                  <a16:creationId xmlns:a16="http://schemas.microsoft.com/office/drawing/2014/main" id="{6A0569A8-59C9-CF46-981C-5CFDFB13BCE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93216" y="3674666"/>
              <a:ext cx="602289" cy="60228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Black Bow Tie Clip Art Free PNG Image｜Illustoon">
              <a:extLst>
                <a:ext uri="{FF2B5EF4-FFF2-40B4-BE49-F238E27FC236}">
                  <a16:creationId xmlns:a16="http://schemas.microsoft.com/office/drawing/2014/main" id="{9005DF15-E6FE-33D3-5178-FB85A9BA5D5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11089" y="3734432"/>
              <a:ext cx="379936" cy="379936"/>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Question-mark-heart Icons - SVG and PNG Question-mark-heart Icons | Noun  Project">
              <a:extLst>
                <a:ext uri="{FF2B5EF4-FFF2-40B4-BE49-F238E27FC236}">
                  <a16:creationId xmlns:a16="http://schemas.microsoft.com/office/drawing/2014/main" id="{B80E6C8E-70C5-217C-789D-D493D0BF80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6882" y="2287692"/>
              <a:ext cx="888493" cy="88849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9A54CBA3-6813-388C-2D17-2D5ECD520ED3}"/>
              </a:ext>
            </a:extLst>
          </p:cNvPr>
          <p:cNvSpPr txBox="1"/>
          <p:nvPr/>
        </p:nvSpPr>
        <p:spPr>
          <a:xfrm>
            <a:off x="360804" y="256192"/>
            <a:ext cx="12677775" cy="492443"/>
          </a:xfrm>
          <a:prstGeom prst="rect">
            <a:avLst/>
          </a:prstGeom>
          <a:noFill/>
        </p:spPr>
        <p:txBody>
          <a:bodyPr wrap="square" rtlCol="0">
            <a:spAutoFit/>
          </a:bodyPr>
          <a:lstStyle/>
          <a:p>
            <a:pPr marL="457200" indent="-457200">
              <a:buFont typeface="Arial" panose="020B0604020202020204" pitchFamily="34" charset="0"/>
              <a:buChar char="•"/>
            </a:pPr>
            <a:r>
              <a:rPr lang="en-US" sz="2600" dirty="0">
                <a:latin typeface="Helvetica" panose="020B0604020202020204" pitchFamily="34" charset="0"/>
                <a:cs typeface="Helvetica" panose="020B0604020202020204" pitchFamily="34" charset="0"/>
              </a:rPr>
              <a:t>Insemination status affects the likelihood of a female getting inseminated</a:t>
            </a:r>
            <a:endParaRPr lang="en-CA" sz="2600" dirty="0">
              <a:latin typeface="Helvetica" panose="020B0604020202020204" pitchFamily="34" charset="0"/>
              <a:cs typeface="Helvetica" panose="020B0604020202020204" pitchFamily="34" charset="0"/>
            </a:endParaRPr>
          </a:p>
        </p:txBody>
      </p:sp>
      <p:sp>
        <p:nvSpPr>
          <p:cNvPr id="17" name="TextBox 16">
            <a:extLst>
              <a:ext uri="{FF2B5EF4-FFF2-40B4-BE49-F238E27FC236}">
                <a16:creationId xmlns:a16="http://schemas.microsoft.com/office/drawing/2014/main" id="{4CB499F9-2ADB-9DA2-53E7-5BF7E5E6A70E}"/>
              </a:ext>
            </a:extLst>
          </p:cNvPr>
          <p:cNvSpPr txBox="1"/>
          <p:nvPr/>
        </p:nvSpPr>
        <p:spPr>
          <a:xfrm>
            <a:off x="360803" y="749026"/>
            <a:ext cx="12677775" cy="492443"/>
          </a:xfrm>
          <a:prstGeom prst="rect">
            <a:avLst/>
          </a:prstGeom>
          <a:noFill/>
        </p:spPr>
        <p:txBody>
          <a:bodyPr wrap="square" rtlCol="0">
            <a:spAutoFit/>
          </a:bodyPr>
          <a:lstStyle/>
          <a:p>
            <a:pPr marL="457200" indent="-457200">
              <a:buFont typeface="Arial" panose="020B0604020202020204" pitchFamily="34" charset="0"/>
              <a:buChar char="•"/>
            </a:pPr>
            <a:r>
              <a:rPr lang="en-US" sz="2600" dirty="0">
                <a:latin typeface="Helvetica" panose="020B0604020202020204" pitchFamily="34" charset="0"/>
                <a:cs typeface="Helvetica" panose="020B0604020202020204" pitchFamily="34" charset="0"/>
              </a:rPr>
              <a:t>Driven by male choice as opposed to female avoidance</a:t>
            </a:r>
            <a:endParaRPr lang="en-CA" sz="2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741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Quantifying the cost of natural insemination rates</a:t>
            </a:r>
          </a:p>
        </p:txBody>
      </p:sp>
      <p:sp>
        <p:nvSpPr>
          <p:cNvPr id="29" name="Rectangle 28">
            <a:extLst>
              <a:ext uri="{FF2B5EF4-FFF2-40B4-BE49-F238E27FC236}">
                <a16:creationId xmlns:a16="http://schemas.microsoft.com/office/drawing/2014/main" id="{2A1868F8-F00E-5BBC-7C30-51BECE63B197}"/>
              </a:ext>
            </a:extLst>
          </p:cNvPr>
          <p:cNvSpPr/>
          <p:nvPr/>
        </p:nvSpPr>
        <p:spPr>
          <a:xfrm>
            <a:off x="5549348" y="6343206"/>
            <a:ext cx="65532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Morrow and </a:t>
            </a:r>
            <a:r>
              <a:rPr lang="en-US" sz="2000" dirty="0" err="1">
                <a:ln w="0"/>
                <a:solidFill>
                  <a:schemeClr val="tx1">
                    <a:lumMod val="50000"/>
                    <a:lumOff val="50000"/>
                  </a:schemeClr>
                </a:solidFill>
                <a:latin typeface="Helvetica" panose="020B0604020202020204" pitchFamily="34" charset="0"/>
                <a:cs typeface="Helvetica" panose="020B0604020202020204" pitchFamily="34" charset="0"/>
              </a:rPr>
              <a:t>Arnqvist</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 (2003)</a:t>
            </a:r>
          </a:p>
        </p:txBody>
      </p:sp>
      <p:grpSp>
        <p:nvGrpSpPr>
          <p:cNvPr id="5" name="Group 4">
            <a:extLst>
              <a:ext uri="{FF2B5EF4-FFF2-40B4-BE49-F238E27FC236}">
                <a16:creationId xmlns:a16="http://schemas.microsoft.com/office/drawing/2014/main" id="{72D104D7-3FC1-357C-FC38-6BC29F48A86D}"/>
              </a:ext>
            </a:extLst>
          </p:cNvPr>
          <p:cNvGrpSpPr/>
          <p:nvPr/>
        </p:nvGrpSpPr>
        <p:grpSpPr>
          <a:xfrm>
            <a:off x="129256" y="961149"/>
            <a:ext cx="6013383" cy="2320904"/>
            <a:chOff x="171590" y="1178321"/>
            <a:chExt cx="6013383" cy="2320904"/>
          </a:xfrm>
        </p:grpSpPr>
        <p:grpSp>
          <p:nvGrpSpPr>
            <p:cNvPr id="57" name="Group 56">
              <a:extLst>
                <a:ext uri="{FF2B5EF4-FFF2-40B4-BE49-F238E27FC236}">
                  <a16:creationId xmlns:a16="http://schemas.microsoft.com/office/drawing/2014/main" id="{259BAE2A-A782-4D88-A09E-D901464853A3}"/>
                </a:ext>
              </a:extLst>
            </p:cNvPr>
            <p:cNvGrpSpPr/>
            <p:nvPr/>
          </p:nvGrpSpPr>
          <p:grpSpPr>
            <a:xfrm>
              <a:off x="171590" y="1178321"/>
              <a:ext cx="6013383" cy="2320904"/>
              <a:chOff x="771882" y="1734223"/>
              <a:chExt cx="6013383" cy="2320904"/>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771882" y="1734223"/>
                <a:ext cx="6013383" cy="2320904"/>
                <a:chOff x="534181" y="1935540"/>
                <a:chExt cx="6013383" cy="2320904"/>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534181" y="1935540"/>
                  <a:ext cx="6013383" cy="2320904"/>
                  <a:chOff x="569180" y="1717567"/>
                  <a:chExt cx="6013383" cy="2320904"/>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569180" y="1717567"/>
                    <a:ext cx="4179469" cy="2320904"/>
                    <a:chOff x="569180" y="1717567"/>
                    <a:chExt cx="4179469" cy="2320904"/>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569180" y="3576806"/>
                      <a:ext cx="4179469"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Natural insemination rate</a:t>
                      </a:r>
                      <a:endParaRPr lang="en-CA" sz="2400" b="1"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528621" y="2187071"/>
                    <a:ext cx="2053942"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insemination</a:t>
                    </a:r>
                    <a:endParaRPr lang="en-CA" sz="2400" dirty="0">
                      <a:latin typeface="Helvetica" panose="020B0604020202020204" pitchFamily="34" charset="0"/>
                      <a:cs typeface="Helvetica" panose="020B0604020202020204" pitchFamily="34" charset="0"/>
                    </a:endParaRPr>
                  </a:p>
                </p:txBody>
              </p:sp>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249" y="2579403"/>
                <a:ext cx="477018" cy="477018"/>
              </a:xfrm>
              <a:prstGeom prst="rect">
                <a:avLst/>
              </a:prstGeom>
            </p:spPr>
          </p:pic>
        </p:grpSp>
        <p:grpSp>
          <p:nvGrpSpPr>
            <p:cNvPr id="3" name="Group 2">
              <a:extLst>
                <a:ext uri="{FF2B5EF4-FFF2-40B4-BE49-F238E27FC236}">
                  <a16:creationId xmlns:a16="http://schemas.microsoft.com/office/drawing/2014/main" id="{1F0A7F14-08E5-38B7-ABD0-EB5939778C5E}"/>
                </a:ext>
              </a:extLst>
            </p:cNvPr>
            <p:cNvGrpSpPr/>
            <p:nvPr/>
          </p:nvGrpSpPr>
          <p:grpSpPr>
            <a:xfrm>
              <a:off x="3080053" y="1546702"/>
              <a:ext cx="1131354" cy="1131354"/>
              <a:chOff x="3080053" y="1546702"/>
              <a:chExt cx="1131354" cy="1131354"/>
            </a:xfrm>
          </p:grpSpPr>
          <p:pic>
            <p:nvPicPr>
              <p:cNvPr id="30" name="Graphic 29">
                <a:extLst>
                  <a:ext uri="{FF2B5EF4-FFF2-40B4-BE49-F238E27FC236}">
                    <a16:creationId xmlns:a16="http://schemas.microsoft.com/office/drawing/2014/main" id="{373DE259-9694-0F65-45F6-FAB30859B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0053" y="1546702"/>
                <a:ext cx="1131354" cy="1131354"/>
              </a:xfrm>
              <a:prstGeom prst="rect">
                <a:avLst/>
              </a:prstGeom>
            </p:spPr>
          </p:pic>
          <p:pic>
            <p:nvPicPr>
              <p:cNvPr id="31" name="Graphic 30" descr="Male with solid fill">
                <a:extLst>
                  <a:ext uri="{FF2B5EF4-FFF2-40B4-BE49-F238E27FC236}">
                    <a16:creationId xmlns:a16="http://schemas.microsoft.com/office/drawing/2014/main" id="{2C626DD8-E7CA-F03A-70CB-32393E16A6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5300" y="2057475"/>
                <a:ext cx="434980" cy="434980"/>
              </a:xfrm>
              <a:prstGeom prst="rect">
                <a:avLst/>
              </a:prstGeom>
            </p:spPr>
          </p:pic>
        </p:grpSp>
      </p:grpSp>
      <p:pic>
        <p:nvPicPr>
          <p:cNvPr id="36" name="Graphic 35" descr="Male with solid fill">
            <a:extLst>
              <a:ext uri="{FF2B5EF4-FFF2-40B4-BE49-F238E27FC236}">
                <a16:creationId xmlns:a16="http://schemas.microsoft.com/office/drawing/2014/main" id="{AE39A4A3-81E5-B02B-2BB6-849B4E526A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0947" y="4488933"/>
            <a:ext cx="434980" cy="434980"/>
          </a:xfrm>
          <a:prstGeom prst="rect">
            <a:avLst/>
          </a:prstGeom>
        </p:spPr>
      </p:pic>
      <p:grpSp>
        <p:nvGrpSpPr>
          <p:cNvPr id="7" name="Group 6">
            <a:extLst>
              <a:ext uri="{FF2B5EF4-FFF2-40B4-BE49-F238E27FC236}">
                <a16:creationId xmlns:a16="http://schemas.microsoft.com/office/drawing/2014/main" id="{85581752-A7E0-57A5-0B6F-610D59617C87}"/>
              </a:ext>
            </a:extLst>
          </p:cNvPr>
          <p:cNvGrpSpPr/>
          <p:nvPr/>
        </p:nvGrpSpPr>
        <p:grpSpPr>
          <a:xfrm>
            <a:off x="849647" y="1360421"/>
            <a:ext cx="1056970" cy="1002189"/>
            <a:chOff x="849647" y="1285703"/>
            <a:chExt cx="1056970" cy="1002189"/>
          </a:xfrm>
        </p:grpSpPr>
        <p:grpSp>
          <p:nvGrpSpPr>
            <p:cNvPr id="37" name="Graphic 4">
              <a:extLst>
                <a:ext uri="{FF2B5EF4-FFF2-40B4-BE49-F238E27FC236}">
                  <a16:creationId xmlns:a16="http://schemas.microsoft.com/office/drawing/2014/main" id="{1A9FDE12-90BB-E722-D121-0B4036F6B010}"/>
                </a:ext>
              </a:extLst>
            </p:cNvPr>
            <p:cNvGrpSpPr/>
            <p:nvPr/>
          </p:nvGrpSpPr>
          <p:grpSpPr>
            <a:xfrm>
              <a:off x="849647" y="1285703"/>
              <a:ext cx="1056970" cy="1002189"/>
              <a:chOff x="196363" y="2703207"/>
              <a:chExt cx="2699997" cy="2699997"/>
            </a:xfrm>
          </p:grpSpPr>
          <p:sp>
            <p:nvSpPr>
              <p:cNvPr id="38" name="Freeform: Shape 37">
                <a:extLst>
                  <a:ext uri="{FF2B5EF4-FFF2-40B4-BE49-F238E27FC236}">
                    <a16:creationId xmlns:a16="http://schemas.microsoft.com/office/drawing/2014/main" id="{DEF85F2D-6535-384E-EF32-B878B70A62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39" name="Graphic 4">
                <a:extLst>
                  <a:ext uri="{FF2B5EF4-FFF2-40B4-BE49-F238E27FC236}">
                    <a16:creationId xmlns:a16="http://schemas.microsoft.com/office/drawing/2014/main" id="{11C668EA-04E9-1E38-8E60-22CF113BD5FA}"/>
                  </a:ext>
                </a:extLst>
              </p:cNvPr>
              <p:cNvGrpSpPr/>
              <p:nvPr/>
            </p:nvGrpSpPr>
            <p:grpSpPr>
              <a:xfrm>
                <a:off x="320422" y="2772840"/>
                <a:ext cx="2451841" cy="2560724"/>
                <a:chOff x="320422" y="2772840"/>
                <a:chExt cx="2451841" cy="2560724"/>
              </a:xfrm>
              <a:solidFill>
                <a:srgbClr val="000000"/>
              </a:solidFill>
            </p:grpSpPr>
            <p:grpSp>
              <p:nvGrpSpPr>
                <p:cNvPr id="44" name="Graphic 4">
                  <a:extLst>
                    <a:ext uri="{FF2B5EF4-FFF2-40B4-BE49-F238E27FC236}">
                      <a16:creationId xmlns:a16="http://schemas.microsoft.com/office/drawing/2014/main" id="{67FB8F4C-A4AF-664D-5BAE-97C5321C6430}"/>
                    </a:ext>
                  </a:extLst>
                </p:cNvPr>
                <p:cNvGrpSpPr/>
                <p:nvPr/>
              </p:nvGrpSpPr>
              <p:grpSpPr>
                <a:xfrm>
                  <a:off x="816990" y="3125646"/>
                  <a:ext cx="1458632" cy="2207918"/>
                  <a:chOff x="816990" y="3125646"/>
                  <a:chExt cx="1458632" cy="2207918"/>
                </a:xfrm>
                <a:solidFill>
                  <a:srgbClr val="000000"/>
                </a:solidFill>
              </p:grpSpPr>
              <p:sp>
                <p:nvSpPr>
                  <p:cNvPr id="85" name="Freeform: Shape 84">
                    <a:extLst>
                      <a:ext uri="{FF2B5EF4-FFF2-40B4-BE49-F238E27FC236}">
                        <a16:creationId xmlns:a16="http://schemas.microsoft.com/office/drawing/2014/main" id="{EE5A4298-5D36-FE20-8D67-F9FC051FB32C}"/>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B9C4CA76-40C8-98BA-B66A-13C813C62F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75E8C62D-9F83-35CB-69D5-EC002E377FB3}"/>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C254FB7B-524D-403C-7AB8-6CD421204F38}"/>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55" name="Graphic 4">
                  <a:extLst>
                    <a:ext uri="{FF2B5EF4-FFF2-40B4-BE49-F238E27FC236}">
                      <a16:creationId xmlns:a16="http://schemas.microsoft.com/office/drawing/2014/main" id="{9E4AAEEE-6FC4-4AB2-FDC5-E3ADE86FDEFC}"/>
                    </a:ext>
                  </a:extLst>
                </p:cNvPr>
                <p:cNvGrpSpPr/>
                <p:nvPr/>
              </p:nvGrpSpPr>
              <p:grpSpPr>
                <a:xfrm>
                  <a:off x="320422" y="2772840"/>
                  <a:ext cx="1155763" cy="2179032"/>
                  <a:chOff x="320422" y="2772840"/>
                  <a:chExt cx="1155763" cy="2179032"/>
                </a:xfrm>
                <a:solidFill>
                  <a:srgbClr val="000000"/>
                </a:solidFill>
              </p:grpSpPr>
              <p:sp>
                <p:nvSpPr>
                  <p:cNvPr id="72" name="Freeform: Shape 71">
                    <a:extLst>
                      <a:ext uri="{FF2B5EF4-FFF2-40B4-BE49-F238E27FC236}">
                        <a16:creationId xmlns:a16="http://schemas.microsoft.com/office/drawing/2014/main" id="{88C9C4F1-8170-616A-4EA9-1244CE5DA904}"/>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21780CDC-C369-3A16-717E-8B254982814E}"/>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67EEFA1D-E7A0-D551-8348-AC0B89E105FA}"/>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7322FCF5-0D79-50AF-53C9-17DEBB001520}"/>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76" name="Freeform: Shape 75">
                    <a:extLst>
                      <a:ext uri="{FF2B5EF4-FFF2-40B4-BE49-F238E27FC236}">
                        <a16:creationId xmlns:a16="http://schemas.microsoft.com/office/drawing/2014/main" id="{76B712F5-446C-9410-8AC5-3848FD6E919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24D2354A-2B47-418E-918B-D25177AD4CA0}"/>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43DE9212-F37E-5F6A-17EC-32ADB36A9AFB}"/>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32FBBA59-9DFE-EFDF-AB47-96D523F85144}"/>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AE461397-3B4C-F2FA-1EF9-B684111C1B7F}"/>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C2F95D7B-C5D6-60F8-293C-DBFB8083AA1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82" name="Freeform: Shape 81">
                    <a:extLst>
                      <a:ext uri="{FF2B5EF4-FFF2-40B4-BE49-F238E27FC236}">
                        <a16:creationId xmlns:a16="http://schemas.microsoft.com/office/drawing/2014/main" id="{11C8F050-93B5-E4CA-9333-E4324891486E}"/>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CCEFA9F4-284A-4DC8-A1BB-2E52BC08DE09}"/>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2E82FA9D-97D2-4076-1F10-026B2A3552F6}"/>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58" name="Graphic 4">
                  <a:extLst>
                    <a:ext uri="{FF2B5EF4-FFF2-40B4-BE49-F238E27FC236}">
                      <a16:creationId xmlns:a16="http://schemas.microsoft.com/office/drawing/2014/main" id="{DC44378E-210D-AC4E-E8EC-9F313DA85FC2}"/>
                    </a:ext>
                  </a:extLst>
                </p:cNvPr>
                <p:cNvGrpSpPr/>
                <p:nvPr/>
              </p:nvGrpSpPr>
              <p:grpSpPr>
                <a:xfrm>
                  <a:off x="1616500" y="2772840"/>
                  <a:ext cx="1155763" cy="2179032"/>
                  <a:chOff x="1616500" y="2772840"/>
                  <a:chExt cx="1155763" cy="2179032"/>
                </a:xfrm>
                <a:solidFill>
                  <a:srgbClr val="000000"/>
                </a:solidFill>
              </p:grpSpPr>
              <p:sp>
                <p:nvSpPr>
                  <p:cNvPr id="59" name="Freeform: Shape 58">
                    <a:extLst>
                      <a:ext uri="{FF2B5EF4-FFF2-40B4-BE49-F238E27FC236}">
                        <a16:creationId xmlns:a16="http://schemas.microsoft.com/office/drawing/2014/main" id="{F175FCBE-8BDE-828A-0447-990B8EEA9DC9}"/>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60" name="Freeform: Shape 59">
                    <a:extLst>
                      <a:ext uri="{FF2B5EF4-FFF2-40B4-BE49-F238E27FC236}">
                        <a16:creationId xmlns:a16="http://schemas.microsoft.com/office/drawing/2014/main" id="{79EC5644-A321-7E3D-F113-AB8F2FE177AF}"/>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61" name="Freeform: Shape 60">
                    <a:extLst>
                      <a:ext uri="{FF2B5EF4-FFF2-40B4-BE49-F238E27FC236}">
                        <a16:creationId xmlns:a16="http://schemas.microsoft.com/office/drawing/2014/main" id="{2EE4D28E-E87D-D129-8C58-88F959114EC8}"/>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62" name="Freeform: Shape 61">
                    <a:extLst>
                      <a:ext uri="{FF2B5EF4-FFF2-40B4-BE49-F238E27FC236}">
                        <a16:creationId xmlns:a16="http://schemas.microsoft.com/office/drawing/2014/main" id="{ACAE635C-1EB9-68AB-CFC9-BA81820E1BB9}"/>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63" name="Freeform: Shape 62">
                    <a:extLst>
                      <a:ext uri="{FF2B5EF4-FFF2-40B4-BE49-F238E27FC236}">
                        <a16:creationId xmlns:a16="http://schemas.microsoft.com/office/drawing/2014/main" id="{8ED0B58C-5FB2-02B2-C762-8D96A89FEEF8}"/>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64" name="Freeform: Shape 63">
                    <a:extLst>
                      <a:ext uri="{FF2B5EF4-FFF2-40B4-BE49-F238E27FC236}">
                        <a16:creationId xmlns:a16="http://schemas.microsoft.com/office/drawing/2014/main" id="{78C65AF8-6C1A-546F-4EB0-61156DF823EF}"/>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65" name="Freeform: Shape 64">
                    <a:extLst>
                      <a:ext uri="{FF2B5EF4-FFF2-40B4-BE49-F238E27FC236}">
                        <a16:creationId xmlns:a16="http://schemas.microsoft.com/office/drawing/2014/main" id="{E48BB8ED-D8F2-DC87-C53C-0EFC80170267}"/>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66" name="Freeform: Shape 65">
                    <a:extLst>
                      <a:ext uri="{FF2B5EF4-FFF2-40B4-BE49-F238E27FC236}">
                        <a16:creationId xmlns:a16="http://schemas.microsoft.com/office/drawing/2014/main" id="{62B5E176-58F9-6A47-DFA4-46658FB5B960}"/>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67" name="Freeform: Shape 66">
                    <a:extLst>
                      <a:ext uri="{FF2B5EF4-FFF2-40B4-BE49-F238E27FC236}">
                        <a16:creationId xmlns:a16="http://schemas.microsoft.com/office/drawing/2014/main" id="{A1F0F239-DB19-026A-3CF3-DD5672EFB1E3}"/>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68" name="Freeform: Shape 67">
                    <a:extLst>
                      <a:ext uri="{FF2B5EF4-FFF2-40B4-BE49-F238E27FC236}">
                        <a16:creationId xmlns:a16="http://schemas.microsoft.com/office/drawing/2014/main" id="{7F2972ED-7C2F-C000-3695-C22BBE00AFD4}"/>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69" name="Freeform: Shape 68">
                    <a:extLst>
                      <a:ext uri="{FF2B5EF4-FFF2-40B4-BE49-F238E27FC236}">
                        <a16:creationId xmlns:a16="http://schemas.microsoft.com/office/drawing/2014/main" id="{0E5E2BF6-CF37-E41B-F359-1C23602FB0D0}"/>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E63F3494-236D-3996-253D-A46793F52DE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8C7E8656-B13A-1314-29B1-C90FDA67C581}"/>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89" name="Graphic 88" descr="Female with solid fill">
              <a:extLst>
                <a:ext uri="{FF2B5EF4-FFF2-40B4-BE49-F238E27FC236}">
                  <a16:creationId xmlns:a16="http://schemas.microsoft.com/office/drawing/2014/main" id="{917BA432-A286-8358-E546-F85A15D1EE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05" y="1683492"/>
              <a:ext cx="477018" cy="477018"/>
            </a:xfrm>
            <a:prstGeom prst="rect">
              <a:avLst/>
            </a:prstGeom>
          </p:spPr>
        </p:pic>
      </p:grpSp>
      <p:grpSp>
        <p:nvGrpSpPr>
          <p:cNvPr id="15" name="Group 14">
            <a:extLst>
              <a:ext uri="{FF2B5EF4-FFF2-40B4-BE49-F238E27FC236}">
                <a16:creationId xmlns:a16="http://schemas.microsoft.com/office/drawing/2014/main" id="{155DEEBC-5E75-DB79-9E04-FAEE6896054F}"/>
              </a:ext>
            </a:extLst>
          </p:cNvPr>
          <p:cNvGrpSpPr/>
          <p:nvPr/>
        </p:nvGrpSpPr>
        <p:grpSpPr>
          <a:xfrm>
            <a:off x="0" y="3669667"/>
            <a:ext cx="6345828" cy="2363241"/>
            <a:chOff x="27721" y="3615153"/>
            <a:chExt cx="6345828" cy="2363241"/>
          </a:xfrm>
        </p:grpSpPr>
        <p:grpSp>
          <p:nvGrpSpPr>
            <p:cNvPr id="13" name="Group 12">
              <a:extLst>
                <a:ext uri="{FF2B5EF4-FFF2-40B4-BE49-F238E27FC236}">
                  <a16:creationId xmlns:a16="http://schemas.microsoft.com/office/drawing/2014/main" id="{6EF50E0D-37BC-86D2-0FE3-532CA2CAA1FF}"/>
                </a:ext>
              </a:extLst>
            </p:cNvPr>
            <p:cNvGrpSpPr/>
            <p:nvPr/>
          </p:nvGrpSpPr>
          <p:grpSpPr>
            <a:xfrm>
              <a:off x="27721" y="3615153"/>
              <a:ext cx="6345828" cy="2363241"/>
              <a:chOff x="0" y="3604206"/>
              <a:chExt cx="6345828" cy="2363241"/>
            </a:xfrm>
          </p:grpSpPr>
          <p:pic>
            <p:nvPicPr>
              <p:cNvPr id="34" name="Graphic 33">
                <a:extLst>
                  <a:ext uri="{FF2B5EF4-FFF2-40B4-BE49-F238E27FC236}">
                    <a16:creationId xmlns:a16="http://schemas.microsoft.com/office/drawing/2014/main" id="{FE7348B9-007C-3BFF-143E-BD87C98B0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7372" y="3984709"/>
                <a:ext cx="1131354" cy="1131354"/>
              </a:xfrm>
              <a:prstGeom prst="rect">
                <a:avLst/>
              </a:prstGeom>
            </p:spPr>
          </p:pic>
          <p:grpSp>
            <p:nvGrpSpPr>
              <p:cNvPr id="56" name="Group 55">
                <a:extLst>
                  <a:ext uri="{FF2B5EF4-FFF2-40B4-BE49-F238E27FC236}">
                    <a16:creationId xmlns:a16="http://schemas.microsoft.com/office/drawing/2014/main" id="{FA2AAFF6-2612-4126-8D60-6B06B52AB7CD}"/>
                  </a:ext>
                </a:extLst>
              </p:cNvPr>
              <p:cNvGrpSpPr/>
              <p:nvPr/>
            </p:nvGrpSpPr>
            <p:grpSpPr>
              <a:xfrm>
                <a:off x="0" y="3604206"/>
                <a:ext cx="5187244" cy="2363241"/>
                <a:chOff x="5440418" y="1886039"/>
                <a:chExt cx="5187244" cy="2363241"/>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440418" y="1886039"/>
                  <a:ext cx="5187244" cy="2363241"/>
                  <a:chOff x="5583837" y="1776699"/>
                  <a:chExt cx="5187244" cy="2363241"/>
                </a:xfrm>
              </p:grpSpPr>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5583837" y="3678275"/>
                    <a:ext cx="5187244"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Low, sufficient insemination rate</a:t>
                    </a:r>
                    <a:endParaRPr lang="en-CA" sz="2400" b="1"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7520" y="2707172"/>
                  <a:ext cx="477018" cy="477018"/>
                </a:xfrm>
                <a:prstGeom prst="rect">
                  <a:avLst/>
                </a:prstGeom>
              </p:spPr>
            </p:pic>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5977" y="2750288"/>
                  <a:ext cx="434980" cy="434980"/>
                </a:xfrm>
                <a:prstGeom prst="rect">
                  <a:avLst/>
                </a:prstGeom>
              </p:spPr>
            </p:pic>
          </p:grpSp>
          <p:sp>
            <p:nvSpPr>
              <p:cNvPr id="135" name="TextBox 134">
                <a:extLst>
                  <a:ext uri="{FF2B5EF4-FFF2-40B4-BE49-F238E27FC236}">
                    <a16:creationId xmlns:a16="http://schemas.microsoft.com/office/drawing/2014/main" id="{6270A49B-12CC-8B24-C3E5-7DA6E47AF1D8}"/>
                  </a:ext>
                </a:extLst>
              </p:cNvPr>
              <p:cNvSpPr txBox="1"/>
              <p:nvPr/>
            </p:nvSpPr>
            <p:spPr>
              <a:xfrm>
                <a:off x="4394519" y="4200208"/>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Weekly insemination</a:t>
                </a:r>
                <a:endParaRPr lang="en-CA" sz="2400" dirty="0">
                  <a:latin typeface="Helvetica" panose="020B0604020202020204" pitchFamily="34" charset="0"/>
                  <a:cs typeface="Helvetica" panose="020B0604020202020204" pitchFamily="34" charset="0"/>
                </a:endParaRPr>
              </a:p>
            </p:txBody>
          </p:sp>
        </p:grpSp>
        <p:grpSp>
          <p:nvGrpSpPr>
            <p:cNvPr id="90" name="Graphic 4">
              <a:extLst>
                <a:ext uri="{FF2B5EF4-FFF2-40B4-BE49-F238E27FC236}">
                  <a16:creationId xmlns:a16="http://schemas.microsoft.com/office/drawing/2014/main" id="{204B5037-5AB3-AF3F-ACF9-406A8553B1BD}"/>
                </a:ext>
              </a:extLst>
            </p:cNvPr>
            <p:cNvGrpSpPr/>
            <p:nvPr/>
          </p:nvGrpSpPr>
          <p:grpSpPr>
            <a:xfrm>
              <a:off x="1003326" y="4030705"/>
              <a:ext cx="975528" cy="1002189"/>
              <a:chOff x="196363" y="2703207"/>
              <a:chExt cx="2699997" cy="2699997"/>
            </a:xfrm>
          </p:grpSpPr>
          <p:sp>
            <p:nvSpPr>
              <p:cNvPr id="91" name="Freeform: Shape 90">
                <a:extLst>
                  <a:ext uri="{FF2B5EF4-FFF2-40B4-BE49-F238E27FC236}">
                    <a16:creationId xmlns:a16="http://schemas.microsoft.com/office/drawing/2014/main" id="{7DE3F45C-24AE-3933-FE37-D8B7BE2D46A3}"/>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92" name="Graphic 4">
                <a:extLst>
                  <a:ext uri="{FF2B5EF4-FFF2-40B4-BE49-F238E27FC236}">
                    <a16:creationId xmlns:a16="http://schemas.microsoft.com/office/drawing/2014/main" id="{D76241BD-B430-044D-F27A-C66678D5D0AE}"/>
                  </a:ext>
                </a:extLst>
              </p:cNvPr>
              <p:cNvGrpSpPr/>
              <p:nvPr/>
            </p:nvGrpSpPr>
            <p:grpSpPr>
              <a:xfrm>
                <a:off x="320422" y="2772840"/>
                <a:ext cx="2451841" cy="2560724"/>
                <a:chOff x="320422" y="2772840"/>
                <a:chExt cx="2451841" cy="2560724"/>
              </a:xfrm>
              <a:solidFill>
                <a:srgbClr val="000000"/>
              </a:solidFill>
            </p:grpSpPr>
            <p:grpSp>
              <p:nvGrpSpPr>
                <p:cNvPr id="93" name="Graphic 4">
                  <a:extLst>
                    <a:ext uri="{FF2B5EF4-FFF2-40B4-BE49-F238E27FC236}">
                      <a16:creationId xmlns:a16="http://schemas.microsoft.com/office/drawing/2014/main" id="{9651CE93-B971-77EB-D34E-BE421CA945A8}"/>
                    </a:ext>
                  </a:extLst>
                </p:cNvPr>
                <p:cNvGrpSpPr/>
                <p:nvPr/>
              </p:nvGrpSpPr>
              <p:grpSpPr>
                <a:xfrm>
                  <a:off x="816990" y="3125646"/>
                  <a:ext cx="1605798" cy="2207918"/>
                  <a:chOff x="816990" y="3125646"/>
                  <a:chExt cx="1605798" cy="2207918"/>
                </a:xfrm>
                <a:solidFill>
                  <a:srgbClr val="000000"/>
                </a:solidFill>
              </p:grpSpPr>
              <p:sp>
                <p:nvSpPr>
                  <p:cNvPr id="122" name="Freeform: Shape 121">
                    <a:extLst>
                      <a:ext uri="{FF2B5EF4-FFF2-40B4-BE49-F238E27FC236}">
                        <a16:creationId xmlns:a16="http://schemas.microsoft.com/office/drawing/2014/main" id="{31C5042F-6D63-8D85-FAB4-C3A32B2A1F6C}"/>
                      </a:ext>
                    </a:extLst>
                  </p:cNvPr>
                  <p:cNvSpPr/>
                  <p:nvPr/>
                </p:nvSpPr>
                <p:spPr>
                  <a:xfrm rot="10800000">
                    <a:off x="816990" y="3577457"/>
                    <a:ext cx="1605798" cy="1756107"/>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0072B5"/>
                  </a:solidFill>
                  <a:ln w="16079" cap="flat">
                    <a:noFill/>
                    <a:prstDash val="solid"/>
                    <a:round/>
                  </a:ln>
                </p:spPr>
                <p:txBody>
                  <a:bodyPr rtlCol="0" anchor="ctr"/>
                  <a:lstStyle/>
                  <a:p>
                    <a:endParaRPr lang="en-CA" dirty="0"/>
                  </a:p>
                </p:txBody>
              </p:sp>
              <p:sp>
                <p:nvSpPr>
                  <p:cNvPr id="123" name="Freeform: Shape 122">
                    <a:extLst>
                      <a:ext uri="{FF2B5EF4-FFF2-40B4-BE49-F238E27FC236}">
                        <a16:creationId xmlns:a16="http://schemas.microsoft.com/office/drawing/2014/main" id="{9004CF72-D938-AC43-9CA9-55EFA8992DFE}"/>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0072B5"/>
                  </a:solidFill>
                  <a:ln w="10607" cap="flat">
                    <a:noFill/>
                    <a:prstDash val="solid"/>
                    <a:round/>
                  </a:ln>
                </p:spPr>
                <p:txBody>
                  <a:bodyPr rtlCol="0" anchor="ctr"/>
                  <a:lstStyle/>
                  <a:p>
                    <a:endParaRPr lang="en-CA"/>
                  </a:p>
                </p:txBody>
              </p:sp>
              <p:sp>
                <p:nvSpPr>
                  <p:cNvPr id="124" name="Freeform: Shape 123">
                    <a:extLst>
                      <a:ext uri="{FF2B5EF4-FFF2-40B4-BE49-F238E27FC236}">
                        <a16:creationId xmlns:a16="http://schemas.microsoft.com/office/drawing/2014/main" id="{0A1DA790-0D80-45F8-829C-9DA45A55843D}"/>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0072B5"/>
                  </a:solidFill>
                  <a:ln w="4869" cap="flat">
                    <a:noFill/>
                    <a:prstDash val="solid"/>
                    <a:round/>
                  </a:ln>
                </p:spPr>
                <p:txBody>
                  <a:bodyPr rtlCol="0" anchor="ctr"/>
                  <a:lstStyle/>
                  <a:p>
                    <a:endParaRPr lang="en-CA"/>
                  </a:p>
                </p:txBody>
              </p:sp>
              <p:sp>
                <p:nvSpPr>
                  <p:cNvPr id="125" name="Freeform: Shape 124">
                    <a:extLst>
                      <a:ext uri="{FF2B5EF4-FFF2-40B4-BE49-F238E27FC236}">
                        <a16:creationId xmlns:a16="http://schemas.microsoft.com/office/drawing/2014/main" id="{AFF8EA05-0DF5-8A8A-431A-4F3CC650F7C7}"/>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0072B5"/>
                  </a:solidFill>
                  <a:ln w="9525" cap="flat">
                    <a:noFill/>
                    <a:prstDash val="solid"/>
                    <a:round/>
                  </a:ln>
                </p:spPr>
                <p:txBody>
                  <a:bodyPr rtlCol="0" anchor="ctr"/>
                  <a:lstStyle/>
                  <a:p>
                    <a:endParaRPr lang="en-CA"/>
                  </a:p>
                </p:txBody>
              </p:sp>
            </p:grpSp>
            <p:grpSp>
              <p:nvGrpSpPr>
                <p:cNvPr id="94" name="Graphic 4">
                  <a:extLst>
                    <a:ext uri="{FF2B5EF4-FFF2-40B4-BE49-F238E27FC236}">
                      <a16:creationId xmlns:a16="http://schemas.microsoft.com/office/drawing/2014/main" id="{A24CCE12-BE98-E476-B266-B1620F4C9764}"/>
                    </a:ext>
                  </a:extLst>
                </p:cNvPr>
                <p:cNvGrpSpPr/>
                <p:nvPr/>
              </p:nvGrpSpPr>
              <p:grpSpPr>
                <a:xfrm>
                  <a:off x="320422" y="2772840"/>
                  <a:ext cx="1155763" cy="2179032"/>
                  <a:chOff x="320422" y="2772840"/>
                  <a:chExt cx="1155763" cy="2179032"/>
                </a:xfrm>
                <a:solidFill>
                  <a:srgbClr val="000000"/>
                </a:solidFill>
              </p:grpSpPr>
              <p:sp>
                <p:nvSpPr>
                  <p:cNvPr id="109" name="Freeform: Shape 108">
                    <a:extLst>
                      <a:ext uri="{FF2B5EF4-FFF2-40B4-BE49-F238E27FC236}">
                        <a16:creationId xmlns:a16="http://schemas.microsoft.com/office/drawing/2014/main" id="{731DF2D2-B3F6-A347-8D8E-2AEA8B3ABA65}"/>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0072B5"/>
                  </a:solidFill>
                  <a:ln w="9525" cap="flat">
                    <a:noFill/>
                    <a:prstDash val="solid"/>
                    <a:round/>
                  </a:ln>
                </p:spPr>
                <p:txBody>
                  <a:bodyPr rtlCol="0" anchor="ctr"/>
                  <a:lstStyle/>
                  <a:p>
                    <a:endParaRPr lang="en-CA"/>
                  </a:p>
                </p:txBody>
              </p:sp>
              <p:sp>
                <p:nvSpPr>
                  <p:cNvPr id="110" name="Freeform: Shape 109">
                    <a:extLst>
                      <a:ext uri="{FF2B5EF4-FFF2-40B4-BE49-F238E27FC236}">
                        <a16:creationId xmlns:a16="http://schemas.microsoft.com/office/drawing/2014/main" id="{12A1D694-4D65-CAA5-55D3-00E7998915B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0072B5"/>
                  </a:solidFill>
                  <a:ln w="9525" cap="flat">
                    <a:noFill/>
                    <a:prstDash val="solid"/>
                    <a:round/>
                  </a:ln>
                </p:spPr>
                <p:txBody>
                  <a:bodyPr rtlCol="0" anchor="ctr"/>
                  <a:lstStyle/>
                  <a:p>
                    <a:endParaRPr lang="en-CA"/>
                  </a:p>
                </p:txBody>
              </p:sp>
              <p:sp>
                <p:nvSpPr>
                  <p:cNvPr id="111" name="Freeform: Shape 110">
                    <a:extLst>
                      <a:ext uri="{FF2B5EF4-FFF2-40B4-BE49-F238E27FC236}">
                        <a16:creationId xmlns:a16="http://schemas.microsoft.com/office/drawing/2014/main" id="{09A8BBC2-6B64-4A21-6073-F1147E5C7CC3}"/>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0072B5"/>
                  </a:solidFill>
                  <a:ln w="9525" cap="flat">
                    <a:noFill/>
                    <a:prstDash val="solid"/>
                    <a:round/>
                  </a:ln>
                </p:spPr>
                <p:txBody>
                  <a:bodyPr rtlCol="0" anchor="ctr"/>
                  <a:lstStyle/>
                  <a:p>
                    <a:endParaRPr lang="en-CA"/>
                  </a:p>
                </p:txBody>
              </p:sp>
              <p:sp>
                <p:nvSpPr>
                  <p:cNvPr id="112" name="Freeform: Shape 111">
                    <a:extLst>
                      <a:ext uri="{FF2B5EF4-FFF2-40B4-BE49-F238E27FC236}">
                        <a16:creationId xmlns:a16="http://schemas.microsoft.com/office/drawing/2014/main" id="{38065BA8-AAFD-78ED-8A33-E65E3BC40A5A}"/>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0072B5"/>
                  </a:solidFill>
                  <a:ln w="9525" cap="flat">
                    <a:noFill/>
                    <a:prstDash val="solid"/>
                    <a:round/>
                  </a:ln>
                </p:spPr>
                <p:txBody>
                  <a:bodyPr rtlCol="0" anchor="ctr"/>
                  <a:lstStyle/>
                  <a:p>
                    <a:endParaRPr lang="en-CA" dirty="0"/>
                  </a:p>
                </p:txBody>
              </p:sp>
              <p:sp>
                <p:nvSpPr>
                  <p:cNvPr id="113" name="Freeform: Shape 112">
                    <a:extLst>
                      <a:ext uri="{FF2B5EF4-FFF2-40B4-BE49-F238E27FC236}">
                        <a16:creationId xmlns:a16="http://schemas.microsoft.com/office/drawing/2014/main" id="{F413D704-FE32-DF51-C338-CCE7238E4C38}"/>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0072B5"/>
                  </a:solidFill>
                  <a:ln w="9525" cap="flat">
                    <a:noFill/>
                    <a:prstDash val="solid"/>
                    <a:round/>
                  </a:ln>
                </p:spPr>
                <p:txBody>
                  <a:bodyPr rtlCol="0" anchor="ctr"/>
                  <a:lstStyle/>
                  <a:p>
                    <a:endParaRPr lang="en-CA"/>
                  </a:p>
                </p:txBody>
              </p:sp>
              <p:sp>
                <p:nvSpPr>
                  <p:cNvPr id="114" name="Freeform: Shape 113">
                    <a:extLst>
                      <a:ext uri="{FF2B5EF4-FFF2-40B4-BE49-F238E27FC236}">
                        <a16:creationId xmlns:a16="http://schemas.microsoft.com/office/drawing/2014/main" id="{9E24B94A-20F1-540D-9B69-05F4B0B9B4E6}"/>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0072B5"/>
                  </a:solidFill>
                  <a:ln w="9525" cap="flat">
                    <a:noFill/>
                    <a:prstDash val="solid"/>
                    <a:round/>
                  </a:ln>
                </p:spPr>
                <p:txBody>
                  <a:bodyPr rtlCol="0" anchor="ctr"/>
                  <a:lstStyle/>
                  <a:p>
                    <a:endParaRPr lang="en-CA"/>
                  </a:p>
                </p:txBody>
              </p:sp>
              <p:sp>
                <p:nvSpPr>
                  <p:cNvPr id="115" name="Freeform: Shape 114">
                    <a:extLst>
                      <a:ext uri="{FF2B5EF4-FFF2-40B4-BE49-F238E27FC236}">
                        <a16:creationId xmlns:a16="http://schemas.microsoft.com/office/drawing/2014/main" id="{DF8EC5BA-8B56-AAB3-409F-48BD932017B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0072B5"/>
                  </a:solidFill>
                  <a:ln w="9525" cap="flat">
                    <a:noFill/>
                    <a:prstDash val="solid"/>
                    <a:round/>
                  </a:ln>
                </p:spPr>
                <p:txBody>
                  <a:bodyPr rtlCol="0" anchor="ctr"/>
                  <a:lstStyle/>
                  <a:p>
                    <a:endParaRPr lang="en-CA"/>
                  </a:p>
                </p:txBody>
              </p:sp>
              <p:sp>
                <p:nvSpPr>
                  <p:cNvPr id="116" name="Freeform: Shape 115">
                    <a:extLst>
                      <a:ext uri="{FF2B5EF4-FFF2-40B4-BE49-F238E27FC236}">
                        <a16:creationId xmlns:a16="http://schemas.microsoft.com/office/drawing/2014/main" id="{8C980C97-675D-CC4A-8BE4-89C0B21FFA2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0072B5"/>
                  </a:solidFill>
                  <a:ln w="9525" cap="flat">
                    <a:noFill/>
                    <a:prstDash val="solid"/>
                    <a:round/>
                  </a:ln>
                </p:spPr>
                <p:txBody>
                  <a:bodyPr rtlCol="0" anchor="ctr"/>
                  <a:lstStyle/>
                  <a:p>
                    <a:endParaRPr lang="en-CA"/>
                  </a:p>
                </p:txBody>
              </p:sp>
              <p:sp>
                <p:nvSpPr>
                  <p:cNvPr id="117" name="Freeform: Shape 116">
                    <a:extLst>
                      <a:ext uri="{FF2B5EF4-FFF2-40B4-BE49-F238E27FC236}">
                        <a16:creationId xmlns:a16="http://schemas.microsoft.com/office/drawing/2014/main" id="{0DCCA2A8-BA90-92EC-A41B-D4D1E5377DA4}"/>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0072B5"/>
                  </a:solidFill>
                  <a:ln w="9525" cap="flat">
                    <a:noFill/>
                    <a:prstDash val="solid"/>
                    <a:round/>
                  </a:ln>
                </p:spPr>
                <p:txBody>
                  <a:bodyPr rtlCol="0" anchor="ctr"/>
                  <a:lstStyle/>
                  <a:p>
                    <a:endParaRPr lang="en-CA"/>
                  </a:p>
                </p:txBody>
              </p:sp>
              <p:sp>
                <p:nvSpPr>
                  <p:cNvPr id="118" name="Freeform: Shape 117">
                    <a:extLst>
                      <a:ext uri="{FF2B5EF4-FFF2-40B4-BE49-F238E27FC236}">
                        <a16:creationId xmlns:a16="http://schemas.microsoft.com/office/drawing/2014/main" id="{E5C47DA7-A752-75C9-50EE-D715CCB1152E}"/>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0072B5"/>
                  </a:solidFill>
                  <a:ln w="9525" cap="flat">
                    <a:noFill/>
                    <a:prstDash val="solid"/>
                    <a:round/>
                  </a:ln>
                </p:spPr>
                <p:txBody>
                  <a:bodyPr rtlCol="0" anchor="ctr"/>
                  <a:lstStyle/>
                  <a:p>
                    <a:endParaRPr lang="en-CA"/>
                  </a:p>
                </p:txBody>
              </p:sp>
              <p:sp>
                <p:nvSpPr>
                  <p:cNvPr id="119" name="Freeform: Shape 118">
                    <a:extLst>
                      <a:ext uri="{FF2B5EF4-FFF2-40B4-BE49-F238E27FC236}">
                        <a16:creationId xmlns:a16="http://schemas.microsoft.com/office/drawing/2014/main" id="{2C2307C4-34FB-06D7-C322-F5A5F6B513A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0072B5"/>
                  </a:solidFill>
                  <a:ln w="9525" cap="flat">
                    <a:noFill/>
                    <a:prstDash val="solid"/>
                    <a:round/>
                  </a:ln>
                </p:spPr>
                <p:txBody>
                  <a:bodyPr rtlCol="0" anchor="ctr"/>
                  <a:lstStyle/>
                  <a:p>
                    <a:endParaRPr lang="en-CA"/>
                  </a:p>
                </p:txBody>
              </p:sp>
              <p:sp>
                <p:nvSpPr>
                  <p:cNvPr id="120" name="Freeform: Shape 119">
                    <a:extLst>
                      <a:ext uri="{FF2B5EF4-FFF2-40B4-BE49-F238E27FC236}">
                        <a16:creationId xmlns:a16="http://schemas.microsoft.com/office/drawing/2014/main" id="{0D387A66-5D39-9B09-D33E-2B92BB800743}"/>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0072B5"/>
                  </a:solidFill>
                  <a:ln w="9525" cap="flat">
                    <a:noFill/>
                    <a:prstDash val="solid"/>
                    <a:round/>
                  </a:ln>
                </p:spPr>
                <p:txBody>
                  <a:bodyPr rtlCol="0" anchor="ctr"/>
                  <a:lstStyle/>
                  <a:p>
                    <a:endParaRPr lang="en-CA"/>
                  </a:p>
                </p:txBody>
              </p:sp>
              <p:sp>
                <p:nvSpPr>
                  <p:cNvPr id="121" name="Freeform: Shape 120">
                    <a:extLst>
                      <a:ext uri="{FF2B5EF4-FFF2-40B4-BE49-F238E27FC236}">
                        <a16:creationId xmlns:a16="http://schemas.microsoft.com/office/drawing/2014/main" id="{82390796-2FCD-3DA3-CF6E-A82055AF6E72}"/>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0072B5"/>
                  </a:solidFill>
                  <a:ln w="9525" cap="flat">
                    <a:noFill/>
                    <a:prstDash val="solid"/>
                    <a:round/>
                  </a:ln>
                </p:spPr>
                <p:txBody>
                  <a:bodyPr rtlCol="0" anchor="ctr"/>
                  <a:lstStyle/>
                  <a:p>
                    <a:endParaRPr lang="en-CA"/>
                  </a:p>
                </p:txBody>
              </p:sp>
            </p:grpSp>
            <p:grpSp>
              <p:nvGrpSpPr>
                <p:cNvPr id="95" name="Graphic 4">
                  <a:extLst>
                    <a:ext uri="{FF2B5EF4-FFF2-40B4-BE49-F238E27FC236}">
                      <a16:creationId xmlns:a16="http://schemas.microsoft.com/office/drawing/2014/main" id="{1E3F7147-17B7-C7CB-2034-D5301443EB70}"/>
                    </a:ext>
                  </a:extLst>
                </p:cNvPr>
                <p:cNvGrpSpPr/>
                <p:nvPr/>
              </p:nvGrpSpPr>
              <p:grpSpPr>
                <a:xfrm>
                  <a:off x="1616500" y="2772840"/>
                  <a:ext cx="1155763" cy="2179032"/>
                  <a:chOff x="1616500" y="2772840"/>
                  <a:chExt cx="1155763" cy="2179032"/>
                </a:xfrm>
                <a:solidFill>
                  <a:srgbClr val="000000"/>
                </a:solidFill>
              </p:grpSpPr>
              <p:sp>
                <p:nvSpPr>
                  <p:cNvPr id="96" name="Freeform: Shape 95">
                    <a:extLst>
                      <a:ext uri="{FF2B5EF4-FFF2-40B4-BE49-F238E27FC236}">
                        <a16:creationId xmlns:a16="http://schemas.microsoft.com/office/drawing/2014/main" id="{4E12AE14-D94D-62C9-E1A1-2B86DBB20344}"/>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0072B5"/>
                  </a:solidFill>
                  <a:ln w="9525"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1357967C-B8AB-8DCC-1926-858581732193}"/>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0072B5"/>
                  </a:solidFill>
                  <a:ln w="9525"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97678FC7-9E86-BEE6-8405-C6CBA465AD9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0072B5"/>
                  </a:solidFill>
                  <a:ln w="9525" cap="flat">
                    <a:noFill/>
                    <a:prstDash val="solid"/>
                    <a:round/>
                  </a:ln>
                </p:spPr>
                <p:txBody>
                  <a:bodyPr rtlCol="0" anchor="ctr"/>
                  <a:lstStyle/>
                  <a:p>
                    <a:endParaRPr lang="en-CA" dirty="0"/>
                  </a:p>
                </p:txBody>
              </p:sp>
              <p:sp>
                <p:nvSpPr>
                  <p:cNvPr id="99" name="Freeform: Shape 98">
                    <a:extLst>
                      <a:ext uri="{FF2B5EF4-FFF2-40B4-BE49-F238E27FC236}">
                        <a16:creationId xmlns:a16="http://schemas.microsoft.com/office/drawing/2014/main" id="{665C65FF-D73B-25DF-66E9-B68D028A834F}"/>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0072B5"/>
                  </a:solidFill>
                  <a:ln w="9525" cap="flat">
                    <a:noFill/>
                    <a:prstDash val="solid"/>
                    <a:round/>
                  </a:ln>
                </p:spPr>
                <p:txBody>
                  <a:bodyPr rtlCol="0" anchor="ctr"/>
                  <a:lstStyle/>
                  <a:p>
                    <a:endParaRPr lang="en-CA"/>
                  </a:p>
                </p:txBody>
              </p:sp>
              <p:sp>
                <p:nvSpPr>
                  <p:cNvPr id="100" name="Freeform: Shape 99">
                    <a:extLst>
                      <a:ext uri="{FF2B5EF4-FFF2-40B4-BE49-F238E27FC236}">
                        <a16:creationId xmlns:a16="http://schemas.microsoft.com/office/drawing/2014/main" id="{D58DEE3E-EA90-ADA4-53F5-B048C910A1EA}"/>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0072B5"/>
                  </a:solidFill>
                  <a:ln w="9525" cap="flat">
                    <a:noFill/>
                    <a:prstDash val="solid"/>
                    <a:round/>
                  </a:ln>
                </p:spPr>
                <p:txBody>
                  <a:bodyPr rtlCol="0" anchor="ctr"/>
                  <a:lstStyle/>
                  <a:p>
                    <a:endParaRPr lang="en-CA"/>
                  </a:p>
                </p:txBody>
              </p:sp>
              <p:sp>
                <p:nvSpPr>
                  <p:cNvPr id="101" name="Freeform: Shape 100">
                    <a:extLst>
                      <a:ext uri="{FF2B5EF4-FFF2-40B4-BE49-F238E27FC236}">
                        <a16:creationId xmlns:a16="http://schemas.microsoft.com/office/drawing/2014/main" id="{763652F0-D977-EA49-D6A4-5105F2AE377C}"/>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0072B5"/>
                  </a:solidFill>
                  <a:ln w="9525" cap="flat">
                    <a:noFill/>
                    <a:prstDash val="solid"/>
                    <a:round/>
                  </a:ln>
                </p:spPr>
                <p:txBody>
                  <a:bodyPr rtlCol="0" anchor="ctr"/>
                  <a:lstStyle/>
                  <a:p>
                    <a:endParaRPr lang="en-CA"/>
                  </a:p>
                </p:txBody>
              </p:sp>
              <p:sp>
                <p:nvSpPr>
                  <p:cNvPr id="102" name="Freeform: Shape 101">
                    <a:extLst>
                      <a:ext uri="{FF2B5EF4-FFF2-40B4-BE49-F238E27FC236}">
                        <a16:creationId xmlns:a16="http://schemas.microsoft.com/office/drawing/2014/main" id="{8414C3C7-CB56-737C-E7DD-C325C2977956}"/>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0072B5"/>
                  </a:solidFill>
                  <a:ln w="9525" cap="flat">
                    <a:noFill/>
                    <a:prstDash val="solid"/>
                    <a:round/>
                  </a:ln>
                </p:spPr>
                <p:txBody>
                  <a:bodyPr rtlCol="0" anchor="ctr"/>
                  <a:lstStyle/>
                  <a:p>
                    <a:endParaRPr lang="en-CA"/>
                  </a:p>
                </p:txBody>
              </p:sp>
              <p:sp>
                <p:nvSpPr>
                  <p:cNvPr id="103" name="Freeform: Shape 102">
                    <a:extLst>
                      <a:ext uri="{FF2B5EF4-FFF2-40B4-BE49-F238E27FC236}">
                        <a16:creationId xmlns:a16="http://schemas.microsoft.com/office/drawing/2014/main" id="{9AA1793B-6A2C-FBB0-F31E-D721C03132F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0072B5"/>
                  </a:solidFill>
                  <a:ln w="9525" cap="flat">
                    <a:noFill/>
                    <a:prstDash val="solid"/>
                    <a:round/>
                  </a:ln>
                </p:spPr>
                <p:txBody>
                  <a:bodyPr rtlCol="0" anchor="ctr"/>
                  <a:lstStyle/>
                  <a:p>
                    <a:endParaRPr lang="en-CA"/>
                  </a:p>
                </p:txBody>
              </p:sp>
              <p:sp>
                <p:nvSpPr>
                  <p:cNvPr id="104" name="Freeform: Shape 103">
                    <a:extLst>
                      <a:ext uri="{FF2B5EF4-FFF2-40B4-BE49-F238E27FC236}">
                        <a16:creationId xmlns:a16="http://schemas.microsoft.com/office/drawing/2014/main" id="{2EBCF94B-7B86-8A06-B05C-D751844BC8DE}"/>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0072B5"/>
                  </a:solidFill>
                  <a:ln w="9525" cap="flat">
                    <a:noFill/>
                    <a:prstDash val="solid"/>
                    <a:round/>
                  </a:ln>
                </p:spPr>
                <p:txBody>
                  <a:bodyPr rtlCol="0" anchor="ctr"/>
                  <a:lstStyle/>
                  <a:p>
                    <a:endParaRPr lang="en-CA"/>
                  </a:p>
                </p:txBody>
              </p:sp>
              <p:sp>
                <p:nvSpPr>
                  <p:cNvPr id="105" name="Freeform: Shape 104">
                    <a:extLst>
                      <a:ext uri="{FF2B5EF4-FFF2-40B4-BE49-F238E27FC236}">
                        <a16:creationId xmlns:a16="http://schemas.microsoft.com/office/drawing/2014/main" id="{1C46BED7-581E-9815-287D-AEBF31016223}"/>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0072B5"/>
                  </a:solidFill>
                  <a:ln w="9525" cap="flat">
                    <a:noFill/>
                    <a:prstDash val="solid"/>
                    <a:round/>
                  </a:ln>
                </p:spPr>
                <p:txBody>
                  <a:bodyPr rtlCol="0" anchor="ctr"/>
                  <a:lstStyle/>
                  <a:p>
                    <a:endParaRPr lang="en-CA"/>
                  </a:p>
                </p:txBody>
              </p:sp>
              <p:sp>
                <p:nvSpPr>
                  <p:cNvPr id="106" name="Freeform: Shape 105">
                    <a:extLst>
                      <a:ext uri="{FF2B5EF4-FFF2-40B4-BE49-F238E27FC236}">
                        <a16:creationId xmlns:a16="http://schemas.microsoft.com/office/drawing/2014/main" id="{4AD85436-AE40-4B81-607C-752068314B6F}"/>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0072B5"/>
                  </a:solidFill>
                  <a:ln w="9525" cap="flat">
                    <a:noFill/>
                    <a:prstDash val="solid"/>
                    <a:round/>
                  </a:ln>
                </p:spPr>
                <p:txBody>
                  <a:bodyPr rtlCol="0" anchor="ctr"/>
                  <a:lstStyle/>
                  <a:p>
                    <a:endParaRPr lang="en-CA"/>
                  </a:p>
                </p:txBody>
              </p:sp>
              <p:sp>
                <p:nvSpPr>
                  <p:cNvPr id="107" name="Freeform: Shape 106">
                    <a:extLst>
                      <a:ext uri="{FF2B5EF4-FFF2-40B4-BE49-F238E27FC236}">
                        <a16:creationId xmlns:a16="http://schemas.microsoft.com/office/drawing/2014/main" id="{07C5E39E-E3E0-12DE-2BCE-A8D3D61115C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0072B5"/>
                  </a:solidFill>
                  <a:ln w="9525" cap="flat">
                    <a:noFill/>
                    <a:prstDash val="solid"/>
                    <a:round/>
                  </a:ln>
                </p:spPr>
                <p:txBody>
                  <a:bodyPr rtlCol="0" anchor="ctr"/>
                  <a:lstStyle/>
                  <a:p>
                    <a:endParaRPr lang="en-CA"/>
                  </a:p>
                </p:txBody>
              </p:sp>
              <p:sp>
                <p:nvSpPr>
                  <p:cNvPr id="108" name="Freeform: Shape 107">
                    <a:extLst>
                      <a:ext uri="{FF2B5EF4-FFF2-40B4-BE49-F238E27FC236}">
                        <a16:creationId xmlns:a16="http://schemas.microsoft.com/office/drawing/2014/main" id="{79039C83-3309-62E8-A21D-DB9EDD968480}"/>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0072B5"/>
                  </a:solidFill>
                  <a:ln w="9525" cap="flat">
                    <a:noFill/>
                    <a:prstDash val="solid"/>
                    <a:round/>
                  </a:ln>
                </p:spPr>
                <p:txBody>
                  <a:bodyPr rtlCol="0" anchor="ctr"/>
                  <a:lstStyle/>
                  <a:p>
                    <a:endParaRPr lang="en-CA"/>
                  </a:p>
                </p:txBody>
              </p:sp>
            </p:grpSp>
          </p:grpSp>
        </p:grpSp>
        <p:pic>
          <p:nvPicPr>
            <p:cNvPr id="126" name="Graphic 125" descr="Female with solid fill">
              <a:extLst>
                <a:ext uri="{FF2B5EF4-FFF2-40B4-BE49-F238E27FC236}">
                  <a16:creationId xmlns:a16="http://schemas.microsoft.com/office/drawing/2014/main" id="{A89AF33D-9E14-9F6F-8CD3-B605944634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8230" y="4436286"/>
              <a:ext cx="477018" cy="477018"/>
            </a:xfrm>
            <a:prstGeom prst="rect">
              <a:avLst/>
            </a:prstGeom>
          </p:spPr>
        </p:pic>
      </p:grpSp>
      <p:grpSp>
        <p:nvGrpSpPr>
          <p:cNvPr id="12" name="Group 11">
            <a:extLst>
              <a:ext uri="{FF2B5EF4-FFF2-40B4-BE49-F238E27FC236}">
                <a16:creationId xmlns:a16="http://schemas.microsoft.com/office/drawing/2014/main" id="{94F44E1F-CF25-BB5C-8A57-C7D98A826DFE}"/>
              </a:ext>
            </a:extLst>
          </p:cNvPr>
          <p:cNvGrpSpPr/>
          <p:nvPr/>
        </p:nvGrpSpPr>
        <p:grpSpPr>
          <a:xfrm>
            <a:off x="5942785" y="4104194"/>
            <a:ext cx="5582863" cy="1250230"/>
            <a:chOff x="5788331" y="4045284"/>
            <a:chExt cx="5582863" cy="1250230"/>
          </a:xfrm>
        </p:grpSpPr>
        <p:grpSp>
          <p:nvGrpSpPr>
            <p:cNvPr id="10" name="Group 9">
              <a:extLst>
                <a:ext uri="{FF2B5EF4-FFF2-40B4-BE49-F238E27FC236}">
                  <a16:creationId xmlns:a16="http://schemas.microsoft.com/office/drawing/2014/main" id="{3E4AF0D6-2FA0-07D7-1D67-E3C8F0908CE1}"/>
                </a:ext>
              </a:extLst>
            </p:cNvPr>
            <p:cNvGrpSpPr/>
            <p:nvPr/>
          </p:nvGrpSpPr>
          <p:grpSpPr>
            <a:xfrm>
              <a:off x="7284751" y="4045284"/>
              <a:ext cx="4086443" cy="1250230"/>
              <a:chOff x="7151381" y="4119731"/>
              <a:chExt cx="4086443" cy="1250230"/>
            </a:xfrm>
          </p:grpSpPr>
          <p:grpSp>
            <p:nvGrpSpPr>
              <p:cNvPr id="8" name="Group 7">
                <a:extLst>
                  <a:ext uri="{FF2B5EF4-FFF2-40B4-BE49-F238E27FC236}">
                    <a16:creationId xmlns:a16="http://schemas.microsoft.com/office/drawing/2014/main" id="{3EAE432F-C508-85DA-4ACC-C567A1487E05}"/>
                  </a:ext>
                </a:extLst>
              </p:cNvPr>
              <p:cNvGrpSpPr/>
              <p:nvPr/>
            </p:nvGrpSpPr>
            <p:grpSpPr>
              <a:xfrm>
                <a:off x="7151381" y="4119731"/>
                <a:ext cx="1988879" cy="1250230"/>
                <a:chOff x="6985127" y="4187506"/>
                <a:chExt cx="1988879" cy="1250230"/>
              </a:xfrm>
            </p:grpSpPr>
            <p:pic>
              <p:nvPicPr>
                <p:cNvPr id="136" name="Graphic 135">
                  <a:extLst>
                    <a:ext uri="{FF2B5EF4-FFF2-40B4-BE49-F238E27FC236}">
                      <a16:creationId xmlns:a16="http://schemas.microsoft.com/office/drawing/2014/main" id="{022A607F-526E-32B9-8C17-0201E9FEC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5127" y="4187506"/>
                  <a:ext cx="1131354" cy="1131354"/>
                </a:xfrm>
                <a:prstGeom prst="rect">
                  <a:avLst/>
                </a:prstGeom>
              </p:spPr>
            </p:pic>
            <p:pic>
              <p:nvPicPr>
                <p:cNvPr id="137" name="Graphic 136" descr="Male with solid fill">
                  <a:extLst>
                    <a:ext uri="{FF2B5EF4-FFF2-40B4-BE49-F238E27FC236}">
                      <a16:creationId xmlns:a16="http://schemas.microsoft.com/office/drawing/2014/main" id="{A3798544-CAB3-7D8F-3999-1BF3328DC7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1273" y="4693824"/>
                  <a:ext cx="434980" cy="434980"/>
                </a:xfrm>
                <a:prstGeom prst="rect">
                  <a:avLst/>
                </a:prstGeom>
              </p:spPr>
            </p:pic>
            <p:pic>
              <p:nvPicPr>
                <p:cNvPr id="138" name="Picture 137" descr="Logo&#10;&#10;Description automatically generated with medium confidence">
                  <a:extLst>
                    <a:ext uri="{FF2B5EF4-FFF2-40B4-BE49-F238E27FC236}">
                      <a16:creationId xmlns:a16="http://schemas.microsoft.com/office/drawing/2014/main" id="{DCCB7B00-D08D-A7DB-7A25-FA3E1F41188B}"/>
                    </a:ext>
                  </a:extLst>
                </p:cNvPr>
                <p:cNvPicPr>
                  <a:picLocks noChangeAspect="1"/>
                </p:cNvPicPr>
                <p:nvPr/>
              </p:nvPicPr>
              <p:blipFill rotWithShape="1">
                <a:blip r:embed="rId11">
                  <a:extLst>
                    <a:ext uri="{28A0092B-C50C-407E-A947-70E740481C1C}">
                      <a14:useLocalDpi xmlns:a14="http://schemas.microsoft.com/office/drawing/2010/main" val="0"/>
                    </a:ext>
                  </a:extLst>
                </a:blip>
                <a:srcRect b="15479"/>
                <a:stretch/>
              </p:blipFill>
              <p:spPr>
                <a:xfrm rot="735916">
                  <a:off x="7639758" y="4437690"/>
                  <a:ext cx="1334248" cy="1000046"/>
                </a:xfrm>
                <a:prstGeom prst="rect">
                  <a:avLst/>
                </a:prstGeom>
              </p:spPr>
            </p:pic>
          </p:grpSp>
          <p:sp>
            <p:nvSpPr>
              <p:cNvPr id="139" name="TextBox 138">
                <a:extLst>
                  <a:ext uri="{FF2B5EF4-FFF2-40B4-BE49-F238E27FC236}">
                    <a16:creationId xmlns:a16="http://schemas.microsoft.com/office/drawing/2014/main" id="{F0F3521A-7D5A-4C23-F6AD-DADFF193902F}"/>
                  </a:ext>
                </a:extLst>
              </p:cNvPr>
              <p:cNvSpPr txBox="1"/>
              <p:nvPr/>
            </p:nvSpPr>
            <p:spPr>
              <a:xfrm>
                <a:off x="9286515" y="4334113"/>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harassment</a:t>
                </a:r>
                <a:endParaRPr lang="en-CA" sz="2400" dirty="0">
                  <a:latin typeface="Helvetica" panose="020B0604020202020204" pitchFamily="34" charset="0"/>
                  <a:cs typeface="Helvetica" panose="020B0604020202020204" pitchFamily="34" charset="0"/>
                </a:endParaRPr>
              </a:p>
            </p:txBody>
          </p:sp>
        </p:grpSp>
        <p:sp>
          <p:nvSpPr>
            <p:cNvPr id="140" name="TextBox 139">
              <a:extLst>
                <a:ext uri="{FF2B5EF4-FFF2-40B4-BE49-F238E27FC236}">
                  <a16:creationId xmlns:a16="http://schemas.microsoft.com/office/drawing/2014/main" id="{2E6160A5-7CFD-BE8A-8F4F-F72937B04341}"/>
                </a:ext>
              </a:extLst>
            </p:cNvPr>
            <p:cNvSpPr txBox="1"/>
            <p:nvPr/>
          </p:nvSpPr>
          <p:spPr>
            <a:xfrm>
              <a:off x="5788331" y="4339923"/>
              <a:ext cx="1951309" cy="707886"/>
            </a:xfrm>
            <a:prstGeom prst="rect">
              <a:avLst/>
            </a:prstGeom>
            <a:noFill/>
          </p:spPr>
          <p:txBody>
            <a:bodyPr wrap="square">
              <a:spAutoFit/>
            </a:bodyPr>
            <a:lstStyle/>
            <a:p>
              <a:pPr algn="ctr"/>
              <a:r>
                <a:rPr lang="en-US" sz="4000" dirty="0">
                  <a:effectLst/>
                  <a:latin typeface="Helvetica" panose="020B0604020202020204" pitchFamily="34" charset="0"/>
                  <a:ea typeface="Calibri" panose="020F0502020204030204" pitchFamily="34" charset="0"/>
                  <a:cs typeface="Helvetica" panose="020B0604020202020204" pitchFamily="34" charset="0"/>
                </a:rPr>
                <a:t>+</a:t>
              </a:r>
              <a:endParaRPr lang="en-CA" sz="40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53998"/>
          </a:xfrm>
          <a:prstGeom prst="rect">
            <a:avLst/>
          </a:prstGeom>
          <a:noFill/>
        </p:spPr>
        <p:txBody>
          <a:bodyPr wrap="square">
            <a:spAutoFit/>
          </a:bodyPr>
          <a:lstStyle/>
          <a:p>
            <a:r>
              <a:rPr lang="en-CA" sz="3000" dirty="0">
                <a:latin typeface="Helvetica" panose="020B0604020202020204" pitchFamily="34" charset="0"/>
                <a:cs typeface="Helvetica" panose="020B0604020202020204" pitchFamily="34" charset="0"/>
              </a:rPr>
              <a:t>Weekly inseminated females outlived daily inseminated females</a:t>
            </a:r>
          </a:p>
        </p:txBody>
      </p:sp>
      <p:grpSp>
        <p:nvGrpSpPr>
          <p:cNvPr id="91" name="Group 90">
            <a:extLst>
              <a:ext uri="{FF2B5EF4-FFF2-40B4-BE49-F238E27FC236}">
                <a16:creationId xmlns:a16="http://schemas.microsoft.com/office/drawing/2014/main" id="{27FB4EA4-5899-EBB0-56EB-108B82A4525B}"/>
              </a:ext>
            </a:extLst>
          </p:cNvPr>
          <p:cNvGrpSpPr/>
          <p:nvPr/>
        </p:nvGrpSpPr>
        <p:grpSpPr>
          <a:xfrm>
            <a:off x="8653260" y="2967335"/>
            <a:ext cx="3538740" cy="923330"/>
            <a:chOff x="8653260" y="2967335"/>
            <a:chExt cx="3538740" cy="923330"/>
          </a:xfrm>
        </p:grpSpPr>
        <p:sp>
          <p:nvSpPr>
            <p:cNvPr id="86" name="TextBox 85">
              <a:extLst>
                <a:ext uri="{FF2B5EF4-FFF2-40B4-BE49-F238E27FC236}">
                  <a16:creationId xmlns:a16="http://schemas.microsoft.com/office/drawing/2014/main" id="{41089E13-200B-235E-B0A1-9A1ED42E1C95}"/>
                </a:ext>
              </a:extLst>
            </p:cNvPr>
            <p:cNvSpPr txBox="1"/>
            <p:nvPr/>
          </p:nvSpPr>
          <p:spPr>
            <a:xfrm>
              <a:off x="8653260" y="296733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Daily insemination</a:t>
              </a:r>
            </a:p>
          </p:txBody>
        </p:sp>
        <p:sp>
          <p:nvSpPr>
            <p:cNvPr id="87" name="TextBox 86">
              <a:extLst>
                <a:ext uri="{FF2B5EF4-FFF2-40B4-BE49-F238E27FC236}">
                  <a16:creationId xmlns:a16="http://schemas.microsoft.com/office/drawing/2014/main" id="{3A9C050B-0CEB-02EB-5159-E376E0441B3E}"/>
                </a:ext>
              </a:extLst>
            </p:cNvPr>
            <p:cNvSpPr txBox="1"/>
            <p:nvPr/>
          </p:nvSpPr>
          <p:spPr>
            <a:xfrm>
              <a:off x="8793937" y="3429000"/>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Weekly insemination</a:t>
              </a:r>
            </a:p>
          </p:txBody>
        </p:sp>
        <p:cxnSp>
          <p:nvCxnSpPr>
            <p:cNvPr id="89" name="Straight Connector 88">
              <a:extLst>
                <a:ext uri="{FF2B5EF4-FFF2-40B4-BE49-F238E27FC236}">
                  <a16:creationId xmlns:a16="http://schemas.microsoft.com/office/drawing/2014/main" id="{ABC2E789-4F2E-8880-CDD1-2669FC9B041B}"/>
                </a:ext>
              </a:extLst>
            </p:cNvPr>
            <p:cNvCxnSpPr/>
            <p:nvPr/>
          </p:nvCxnSpPr>
          <p:spPr>
            <a:xfrm>
              <a:off x="8723598" y="3662065"/>
              <a:ext cx="253348" cy="0"/>
            </a:xfrm>
            <a:prstGeom prst="line">
              <a:avLst/>
            </a:prstGeom>
            <a:ln w="57150">
              <a:solidFill>
                <a:srgbClr val="72B1D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C9D24DB-DFF7-FCB0-FAB3-6710FB5E932A}"/>
                </a:ext>
              </a:extLst>
            </p:cNvPr>
            <p:cNvCxnSpPr/>
            <p:nvPr/>
          </p:nvCxnSpPr>
          <p:spPr>
            <a:xfrm>
              <a:off x="8714806" y="3212122"/>
              <a:ext cx="253348" cy="0"/>
            </a:xfrm>
            <a:prstGeom prst="line">
              <a:avLst/>
            </a:prstGeom>
            <a:ln w="57150">
              <a:solidFill>
                <a:srgbClr val="D07669"/>
              </a:solidFill>
            </a:ln>
          </p:spPr>
          <p:style>
            <a:lnRef idx="1">
              <a:schemeClr val="accent1"/>
            </a:lnRef>
            <a:fillRef idx="0">
              <a:schemeClr val="accent1"/>
            </a:fillRef>
            <a:effectRef idx="0">
              <a:schemeClr val="accent1"/>
            </a:effectRef>
            <a:fontRef idx="minor">
              <a:schemeClr val="tx1"/>
            </a:fontRef>
          </p:style>
        </p:cxnSp>
      </p:grpSp>
      <p:graphicFrame>
        <p:nvGraphicFramePr>
          <p:cNvPr id="92" name="Object 91">
            <a:extLst>
              <a:ext uri="{FF2B5EF4-FFF2-40B4-BE49-F238E27FC236}">
                <a16:creationId xmlns:a16="http://schemas.microsoft.com/office/drawing/2014/main" id="{B41C7C47-DC04-E8DB-A902-3CD5FBEEBCBF}"/>
              </a:ext>
            </a:extLst>
          </p:cNvPr>
          <p:cNvGraphicFramePr>
            <a:graphicFrameLocks noChangeAspect="1"/>
          </p:cNvGraphicFramePr>
          <p:nvPr>
            <p:extLst>
              <p:ext uri="{D42A27DB-BD31-4B8C-83A1-F6EECF244321}">
                <p14:modId xmlns:p14="http://schemas.microsoft.com/office/powerpoint/2010/main" val="2566855330"/>
              </p:ext>
            </p:extLst>
          </p:nvPr>
        </p:nvGraphicFramePr>
        <p:xfrm>
          <a:off x="1820996" y="942974"/>
          <a:ext cx="6503854" cy="5693437"/>
        </p:xfrm>
        <a:graphic>
          <a:graphicData uri="http://schemas.openxmlformats.org/presentationml/2006/ole">
            <mc:AlternateContent xmlns:mc="http://schemas.openxmlformats.org/markup-compatibility/2006">
              <mc:Choice xmlns:v="urn:schemas-microsoft-com:vml" Requires="v">
                <p:oleObj name="Bitmap Image" r:id="rId2" imgW="6039000" imgH="5286240" progId="PBrush">
                  <p:embed/>
                </p:oleObj>
              </mc:Choice>
              <mc:Fallback>
                <p:oleObj name="Bitmap Image" r:id="rId2" imgW="6039000" imgH="5286240" progId="PBrush">
                  <p:embed/>
                  <p:pic>
                    <p:nvPicPr>
                      <p:cNvPr id="0" name=""/>
                      <p:cNvPicPr/>
                      <p:nvPr/>
                    </p:nvPicPr>
                    <p:blipFill>
                      <a:blip r:embed="rId3"/>
                      <a:stretch>
                        <a:fillRect/>
                      </a:stretch>
                    </p:blipFill>
                    <p:spPr>
                      <a:xfrm>
                        <a:off x="1820996" y="942974"/>
                        <a:ext cx="6503854" cy="5693437"/>
                      </a:xfrm>
                      <a:prstGeom prst="rect">
                        <a:avLst/>
                      </a:prstGeom>
                    </p:spPr>
                  </p:pic>
                </p:oleObj>
              </mc:Fallback>
            </mc:AlternateContent>
          </a:graphicData>
        </a:graphic>
      </p:graphicFrame>
    </p:spTree>
    <p:extLst>
      <p:ext uri="{BB962C8B-B14F-4D97-AF65-F5344CB8AC3E}">
        <p14:creationId xmlns:p14="http://schemas.microsoft.com/office/powerpoint/2010/main" val="261200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D12084-BB31-5E57-00EC-F6EC28DC6848}"/>
              </a:ext>
            </a:extLst>
          </p:cNvPr>
          <p:cNvPicPr>
            <a:picLocks noChangeAspect="1"/>
          </p:cNvPicPr>
          <p:nvPr/>
        </p:nvPicPr>
        <p:blipFill rotWithShape="1">
          <a:blip r:embed="rId2"/>
          <a:srcRect l="824" t="1246" r="15360"/>
          <a:stretch/>
        </p:blipFill>
        <p:spPr>
          <a:xfrm>
            <a:off x="3246362" y="1535416"/>
            <a:ext cx="4901711" cy="5206503"/>
          </a:xfrm>
          <a:prstGeom prst="rect">
            <a:avLst/>
          </a:prstGeom>
        </p:spPr>
      </p:pic>
      <p:grpSp>
        <p:nvGrpSpPr>
          <p:cNvPr id="18" name="Group 17">
            <a:extLst>
              <a:ext uri="{FF2B5EF4-FFF2-40B4-BE49-F238E27FC236}">
                <a16:creationId xmlns:a16="http://schemas.microsoft.com/office/drawing/2014/main" id="{F505E940-11F2-C34B-281A-7F2443179480}"/>
              </a:ext>
            </a:extLst>
          </p:cNvPr>
          <p:cNvGrpSpPr/>
          <p:nvPr/>
        </p:nvGrpSpPr>
        <p:grpSpPr>
          <a:xfrm>
            <a:off x="8309080" y="3112062"/>
            <a:ext cx="3559070" cy="923330"/>
            <a:chOff x="8632930" y="3527326"/>
            <a:chExt cx="3559070" cy="923330"/>
          </a:xfrm>
        </p:grpSpPr>
        <p:grpSp>
          <p:nvGrpSpPr>
            <p:cNvPr id="6" name="Group 5">
              <a:extLst>
                <a:ext uri="{FF2B5EF4-FFF2-40B4-BE49-F238E27FC236}">
                  <a16:creationId xmlns:a16="http://schemas.microsoft.com/office/drawing/2014/main" id="{1989AEBF-FB8C-EF99-7276-445D898D44C1}"/>
                </a:ext>
              </a:extLst>
            </p:cNvPr>
            <p:cNvGrpSpPr/>
            <p:nvPr/>
          </p:nvGrpSpPr>
          <p:grpSpPr>
            <a:xfrm>
              <a:off x="8632930" y="3527326"/>
              <a:ext cx="3559070" cy="923330"/>
              <a:chOff x="8662052" y="2878997"/>
              <a:chExt cx="3559070" cy="923330"/>
            </a:xfrm>
          </p:grpSpPr>
          <p:sp>
            <p:nvSpPr>
              <p:cNvPr id="7" name="TextBox 6">
                <a:extLst>
                  <a:ext uri="{FF2B5EF4-FFF2-40B4-BE49-F238E27FC236}">
                    <a16:creationId xmlns:a16="http://schemas.microsoft.com/office/drawing/2014/main" id="{E737FA31-FA26-DEA7-947B-1969ED004B4A}"/>
                  </a:ext>
                </a:extLst>
              </p:cNvPr>
              <p:cNvSpPr txBox="1"/>
              <p:nvPr/>
            </p:nvSpPr>
            <p:spPr>
              <a:xfrm>
                <a:off x="8662052" y="2878997"/>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Daily insemination</a:t>
                </a:r>
              </a:p>
            </p:txBody>
          </p:sp>
          <p:sp>
            <p:nvSpPr>
              <p:cNvPr id="8" name="TextBox 7">
                <a:extLst>
                  <a:ext uri="{FF2B5EF4-FFF2-40B4-BE49-F238E27FC236}">
                    <a16:creationId xmlns:a16="http://schemas.microsoft.com/office/drawing/2014/main" id="{6C3918CB-9FF8-B547-F4A0-6CD772A9BE7F}"/>
                  </a:ext>
                </a:extLst>
              </p:cNvPr>
              <p:cNvSpPr txBox="1"/>
              <p:nvPr/>
            </p:nvSpPr>
            <p:spPr>
              <a:xfrm>
                <a:off x="8823059" y="3340662"/>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Weekly insemination</a:t>
                </a:r>
              </a:p>
            </p:txBody>
          </p:sp>
        </p:grpSp>
        <p:grpSp>
          <p:nvGrpSpPr>
            <p:cNvPr id="17" name="Group 16">
              <a:extLst>
                <a:ext uri="{FF2B5EF4-FFF2-40B4-BE49-F238E27FC236}">
                  <a16:creationId xmlns:a16="http://schemas.microsoft.com/office/drawing/2014/main" id="{EEE2241E-E97F-BD1B-BD6D-7073BCE85562}"/>
                </a:ext>
              </a:extLst>
            </p:cNvPr>
            <p:cNvGrpSpPr/>
            <p:nvPr/>
          </p:nvGrpSpPr>
          <p:grpSpPr>
            <a:xfrm>
              <a:off x="8632930" y="3570802"/>
              <a:ext cx="424265" cy="860719"/>
              <a:chOff x="8632930" y="3570802"/>
              <a:chExt cx="424265" cy="860719"/>
            </a:xfrm>
          </p:grpSpPr>
          <p:pic>
            <p:nvPicPr>
              <p:cNvPr id="14" name="Picture 13">
                <a:extLst>
                  <a:ext uri="{FF2B5EF4-FFF2-40B4-BE49-F238E27FC236}">
                    <a16:creationId xmlns:a16="http://schemas.microsoft.com/office/drawing/2014/main" id="{DD7B618E-491E-2523-ED77-709A27D077E9}"/>
                  </a:ext>
                </a:extLst>
              </p:cNvPr>
              <p:cNvPicPr>
                <a:picLocks noChangeAspect="1"/>
              </p:cNvPicPr>
              <p:nvPr/>
            </p:nvPicPr>
            <p:blipFill>
              <a:blip r:embed="rId3"/>
              <a:stretch>
                <a:fillRect/>
              </a:stretch>
            </p:blipFill>
            <p:spPr>
              <a:xfrm>
                <a:off x="8664032" y="4052847"/>
                <a:ext cx="378674" cy="378674"/>
              </a:xfrm>
              <a:prstGeom prst="rect">
                <a:avLst/>
              </a:prstGeom>
            </p:spPr>
          </p:pic>
          <p:pic>
            <p:nvPicPr>
              <p:cNvPr id="16" name="Picture 15">
                <a:extLst>
                  <a:ext uri="{FF2B5EF4-FFF2-40B4-BE49-F238E27FC236}">
                    <a16:creationId xmlns:a16="http://schemas.microsoft.com/office/drawing/2014/main" id="{1252524D-A277-5BB4-19F9-63FBA2893191}"/>
                  </a:ext>
                </a:extLst>
              </p:cNvPr>
              <p:cNvPicPr>
                <a:picLocks noChangeAspect="1"/>
              </p:cNvPicPr>
              <p:nvPr/>
            </p:nvPicPr>
            <p:blipFill>
              <a:blip r:embed="rId4"/>
              <a:stretch>
                <a:fillRect/>
              </a:stretch>
            </p:blipFill>
            <p:spPr>
              <a:xfrm>
                <a:off x="8632930" y="3570802"/>
                <a:ext cx="424265" cy="365745"/>
              </a:xfrm>
              <a:prstGeom prst="rect">
                <a:avLst/>
              </a:prstGeom>
            </p:spPr>
          </p:pic>
        </p:grpSp>
      </p:grpSp>
      <p:sp>
        <p:nvSpPr>
          <p:cNvPr id="19" name="TextBox 18">
            <a:extLst>
              <a:ext uri="{FF2B5EF4-FFF2-40B4-BE49-F238E27FC236}">
                <a16:creationId xmlns:a16="http://schemas.microsoft.com/office/drawing/2014/main" id="{BFD590F4-597F-8F99-3E75-C49E7087DF76}"/>
              </a:ext>
            </a:extLst>
          </p:cNvPr>
          <p:cNvSpPr txBox="1"/>
          <p:nvPr/>
        </p:nvSpPr>
        <p:spPr>
          <a:xfrm>
            <a:off x="323850" y="221588"/>
            <a:ext cx="11544300" cy="1015663"/>
          </a:xfrm>
          <a:prstGeom prst="rect">
            <a:avLst/>
          </a:prstGeom>
          <a:noFill/>
        </p:spPr>
        <p:txBody>
          <a:bodyPr wrap="square">
            <a:spAutoFit/>
          </a:bodyPr>
          <a:lstStyle/>
          <a:p>
            <a:r>
              <a:rPr lang="en-CA" sz="3000" dirty="0">
                <a:latin typeface="Helvetica" panose="020B0604020202020204" pitchFamily="34" charset="0"/>
                <a:cs typeface="Helvetica" panose="020B0604020202020204" pitchFamily="34" charset="0"/>
              </a:rPr>
              <a:t>Weekly inseminated females produced eggs at higher rates compared to daily inseminated females </a:t>
            </a:r>
          </a:p>
        </p:txBody>
      </p:sp>
    </p:spTree>
    <p:extLst>
      <p:ext uri="{BB962C8B-B14F-4D97-AF65-F5344CB8AC3E}">
        <p14:creationId xmlns:p14="http://schemas.microsoft.com/office/powerpoint/2010/main" val="3117934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4A21E51-72F9-228C-114D-2BB9921E0451}"/>
              </a:ext>
            </a:extLst>
          </p:cNvPr>
          <p:cNvGrpSpPr/>
          <p:nvPr/>
        </p:nvGrpSpPr>
        <p:grpSpPr>
          <a:xfrm>
            <a:off x="2923316" y="1349762"/>
            <a:ext cx="5402998" cy="5086207"/>
            <a:chOff x="2307856" y="1068409"/>
            <a:chExt cx="5402998" cy="5086207"/>
          </a:xfrm>
        </p:grpSpPr>
        <p:pic>
          <p:nvPicPr>
            <p:cNvPr id="3" name="Picture 2">
              <a:extLst>
                <a:ext uri="{FF2B5EF4-FFF2-40B4-BE49-F238E27FC236}">
                  <a16:creationId xmlns:a16="http://schemas.microsoft.com/office/drawing/2014/main" id="{556FD9F0-490A-769C-EE36-62FB85FFFEA9}"/>
                </a:ext>
              </a:extLst>
            </p:cNvPr>
            <p:cNvPicPr>
              <a:picLocks noChangeAspect="1"/>
            </p:cNvPicPr>
            <p:nvPr/>
          </p:nvPicPr>
          <p:blipFill rotWithShape="1">
            <a:blip r:embed="rId2"/>
            <a:srcRect l="4251" r="19531" b="7112"/>
            <a:stretch/>
          </p:blipFill>
          <p:spPr>
            <a:xfrm>
              <a:off x="3138854" y="1068410"/>
              <a:ext cx="4572000" cy="5086206"/>
            </a:xfrm>
            <a:prstGeom prst="rect">
              <a:avLst/>
            </a:prstGeom>
          </p:spPr>
        </p:pic>
        <p:sp>
          <p:nvSpPr>
            <p:cNvPr id="4" name="TextBox 3">
              <a:extLst>
                <a:ext uri="{FF2B5EF4-FFF2-40B4-BE49-F238E27FC236}">
                  <a16:creationId xmlns:a16="http://schemas.microsoft.com/office/drawing/2014/main" id="{060596A4-BB29-7013-706A-D4ABCE2376DA}"/>
                </a:ext>
              </a:extLst>
            </p:cNvPr>
            <p:cNvSpPr txBox="1"/>
            <p:nvPr/>
          </p:nvSpPr>
          <p:spPr>
            <a:xfrm rot="16200000">
              <a:off x="309917" y="3066348"/>
              <a:ext cx="4826876" cy="830997"/>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Lifetime number of </a:t>
              </a:r>
            </a:p>
            <a:p>
              <a:pPr algn="ctr"/>
              <a:r>
                <a:rPr lang="en-CA" sz="2400" dirty="0">
                  <a:latin typeface="Helvetica" panose="020B0604020202020204" pitchFamily="34" charset="0"/>
                  <a:cs typeface="Helvetica" panose="020B0604020202020204" pitchFamily="34" charset="0"/>
                </a:rPr>
                <a:t>hatchlings produced per female</a:t>
              </a:r>
            </a:p>
          </p:txBody>
        </p:sp>
      </p:grpSp>
      <p:sp>
        <p:nvSpPr>
          <p:cNvPr id="14" name="TextBox 13">
            <a:extLst>
              <a:ext uri="{FF2B5EF4-FFF2-40B4-BE49-F238E27FC236}">
                <a16:creationId xmlns:a16="http://schemas.microsoft.com/office/drawing/2014/main" id="{243D110E-CC04-FCA6-437E-E3BB434E9444}"/>
              </a:ext>
            </a:extLst>
          </p:cNvPr>
          <p:cNvSpPr txBox="1"/>
          <p:nvPr/>
        </p:nvSpPr>
        <p:spPr>
          <a:xfrm>
            <a:off x="3432856" y="6361416"/>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Daily insemination</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879585" y="636165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Weekly insemination</a:t>
            </a:r>
          </a:p>
        </p:txBody>
      </p:sp>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r>
              <a:rPr lang="en-CA" sz="3000" dirty="0">
                <a:latin typeface="Helvetica" panose="020B0604020202020204" pitchFamily="34" charset="0"/>
                <a:cs typeface="Helvetica" panose="020B0604020202020204" pitchFamily="34" charset="0"/>
              </a:rPr>
              <a:t>Weekly inseminated females produced more offspring compared to daily inseminated females</a:t>
            </a:r>
          </a:p>
        </p:txBody>
      </p:sp>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75341" y="1334366"/>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7300999" y="1322737"/>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257800" y="1322737"/>
            <a:ext cx="2047875" cy="116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C8A2584-8098-E31B-2375-7148C79BB9B3}"/>
              </a:ext>
            </a:extLst>
          </p:cNvPr>
          <p:cNvSpPr txBox="1"/>
          <p:nvPr/>
        </p:nvSpPr>
        <p:spPr>
          <a:xfrm>
            <a:off x="6134100" y="1029883"/>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3999398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4A21E51-72F9-228C-114D-2BB9921E0451}"/>
              </a:ext>
            </a:extLst>
          </p:cNvPr>
          <p:cNvGrpSpPr/>
          <p:nvPr/>
        </p:nvGrpSpPr>
        <p:grpSpPr>
          <a:xfrm>
            <a:off x="2923316" y="1349762"/>
            <a:ext cx="5402998" cy="5086207"/>
            <a:chOff x="2307856" y="1068409"/>
            <a:chExt cx="5402998" cy="5086207"/>
          </a:xfrm>
        </p:grpSpPr>
        <p:pic>
          <p:nvPicPr>
            <p:cNvPr id="3" name="Picture 2">
              <a:extLst>
                <a:ext uri="{FF2B5EF4-FFF2-40B4-BE49-F238E27FC236}">
                  <a16:creationId xmlns:a16="http://schemas.microsoft.com/office/drawing/2014/main" id="{556FD9F0-490A-769C-EE36-62FB85FFFEA9}"/>
                </a:ext>
              </a:extLst>
            </p:cNvPr>
            <p:cNvPicPr>
              <a:picLocks noChangeAspect="1"/>
            </p:cNvPicPr>
            <p:nvPr/>
          </p:nvPicPr>
          <p:blipFill rotWithShape="1">
            <a:blip r:embed="rId2"/>
            <a:srcRect l="4251" r="19531" b="7112"/>
            <a:stretch/>
          </p:blipFill>
          <p:spPr>
            <a:xfrm>
              <a:off x="3138854" y="1068410"/>
              <a:ext cx="4572000" cy="5086206"/>
            </a:xfrm>
            <a:prstGeom prst="rect">
              <a:avLst/>
            </a:prstGeom>
          </p:spPr>
        </p:pic>
        <p:sp>
          <p:nvSpPr>
            <p:cNvPr id="4" name="TextBox 3">
              <a:extLst>
                <a:ext uri="{FF2B5EF4-FFF2-40B4-BE49-F238E27FC236}">
                  <a16:creationId xmlns:a16="http://schemas.microsoft.com/office/drawing/2014/main" id="{060596A4-BB29-7013-706A-D4ABCE2376DA}"/>
                </a:ext>
              </a:extLst>
            </p:cNvPr>
            <p:cNvSpPr txBox="1"/>
            <p:nvPr/>
          </p:nvSpPr>
          <p:spPr>
            <a:xfrm rot="16200000">
              <a:off x="309917" y="3066348"/>
              <a:ext cx="4826876" cy="830997"/>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Lifetime number of </a:t>
              </a:r>
            </a:p>
            <a:p>
              <a:pPr algn="ctr"/>
              <a:r>
                <a:rPr lang="en-CA" sz="2400" dirty="0">
                  <a:latin typeface="Helvetica" panose="020B0604020202020204" pitchFamily="34" charset="0"/>
                  <a:cs typeface="Helvetica" panose="020B0604020202020204" pitchFamily="34" charset="0"/>
                </a:rPr>
                <a:t>hatchlings produced per female</a:t>
              </a:r>
            </a:p>
          </p:txBody>
        </p:sp>
      </p:grpSp>
      <p:sp>
        <p:nvSpPr>
          <p:cNvPr id="14" name="TextBox 13">
            <a:extLst>
              <a:ext uri="{FF2B5EF4-FFF2-40B4-BE49-F238E27FC236}">
                <a16:creationId xmlns:a16="http://schemas.microsoft.com/office/drawing/2014/main" id="{243D110E-CC04-FCA6-437E-E3BB434E9444}"/>
              </a:ext>
            </a:extLst>
          </p:cNvPr>
          <p:cNvSpPr txBox="1"/>
          <p:nvPr/>
        </p:nvSpPr>
        <p:spPr>
          <a:xfrm>
            <a:off x="3432856" y="6361416"/>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Daily insemination</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879585" y="636165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Weekly insemination</a:t>
            </a:r>
          </a:p>
        </p:txBody>
      </p:sp>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The natural rate of insemination is costly to females and appears to be male controlled</a:t>
            </a:r>
          </a:p>
        </p:txBody>
      </p:sp>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75341" y="1368870"/>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7300999" y="1357241"/>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257800" y="1357241"/>
            <a:ext cx="2047875" cy="116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C8A2584-8098-E31B-2375-7148C79BB9B3}"/>
              </a:ext>
            </a:extLst>
          </p:cNvPr>
          <p:cNvSpPr txBox="1"/>
          <p:nvPr/>
        </p:nvSpPr>
        <p:spPr>
          <a:xfrm>
            <a:off x="6134100" y="1064387"/>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177139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E0B010-9DF0-E0AD-1125-843E1C741B82}"/>
              </a:ext>
            </a:extLst>
          </p:cNvPr>
          <p:cNvGrpSpPr/>
          <p:nvPr/>
        </p:nvGrpSpPr>
        <p:grpSpPr>
          <a:xfrm>
            <a:off x="493608" y="872258"/>
            <a:ext cx="4176750" cy="5113484"/>
            <a:chOff x="720972" y="1548260"/>
            <a:chExt cx="2623245" cy="3306757"/>
          </a:xfrm>
        </p:grpSpPr>
        <p:grpSp>
          <p:nvGrpSpPr>
            <p:cNvPr id="4" name="Group 3">
              <a:extLst>
                <a:ext uri="{FF2B5EF4-FFF2-40B4-BE49-F238E27FC236}">
                  <a16:creationId xmlns:a16="http://schemas.microsoft.com/office/drawing/2014/main" id="{82FCFA9A-1D07-D6D4-DA2E-887FB1CE942A}"/>
                </a:ext>
              </a:extLst>
            </p:cNvPr>
            <p:cNvGrpSpPr/>
            <p:nvPr/>
          </p:nvGrpSpPr>
          <p:grpSpPr>
            <a:xfrm>
              <a:off x="720972" y="1548260"/>
              <a:ext cx="2623245" cy="3306757"/>
              <a:chOff x="615094" y="1317255"/>
              <a:chExt cx="2623245" cy="3306757"/>
            </a:xfrm>
          </p:grpSpPr>
          <p:cxnSp>
            <p:nvCxnSpPr>
              <p:cNvPr id="9" name="Straight Arrow Connector 8">
                <a:extLst>
                  <a:ext uri="{FF2B5EF4-FFF2-40B4-BE49-F238E27FC236}">
                    <a16:creationId xmlns:a16="http://schemas.microsoft.com/office/drawing/2014/main" id="{9431A2B1-F815-6A2E-CAED-F963B2CCCEB3}"/>
                  </a:ext>
                </a:extLst>
              </p:cNvPr>
              <p:cNvCxnSpPr>
                <a:cxnSpLocks/>
              </p:cNvCxnSpPr>
              <p:nvPr/>
            </p:nvCxnSpPr>
            <p:spPr>
              <a:xfrm flipV="1">
                <a:off x="1578053" y="3844098"/>
                <a:ext cx="646842" cy="2451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9C705FCA-3E60-C056-E0C1-CBCFC31D6893}"/>
                  </a:ext>
                </a:extLst>
              </p:cNvPr>
              <p:cNvGrpSpPr/>
              <p:nvPr/>
            </p:nvGrpSpPr>
            <p:grpSpPr>
              <a:xfrm>
                <a:off x="615094" y="1317255"/>
                <a:ext cx="2623245" cy="3306757"/>
                <a:chOff x="615094" y="1317255"/>
                <a:chExt cx="2623245" cy="3306757"/>
              </a:xfrm>
            </p:grpSpPr>
            <p:grpSp>
              <p:nvGrpSpPr>
                <p:cNvPr id="13" name="Group 12">
                  <a:extLst>
                    <a:ext uri="{FF2B5EF4-FFF2-40B4-BE49-F238E27FC236}">
                      <a16:creationId xmlns:a16="http://schemas.microsoft.com/office/drawing/2014/main" id="{199D8ACA-9A3A-F901-E8A5-91A0FE7197BB}"/>
                    </a:ext>
                  </a:extLst>
                </p:cNvPr>
                <p:cNvGrpSpPr/>
                <p:nvPr/>
              </p:nvGrpSpPr>
              <p:grpSpPr>
                <a:xfrm>
                  <a:off x="615094" y="1317255"/>
                  <a:ext cx="2623245" cy="2293859"/>
                  <a:chOff x="7100250" y="2480617"/>
                  <a:chExt cx="2623245" cy="2293859"/>
                </a:xfrm>
              </p:grpSpPr>
              <p:grpSp>
                <p:nvGrpSpPr>
                  <p:cNvPr id="15" name="Group 14">
                    <a:extLst>
                      <a:ext uri="{FF2B5EF4-FFF2-40B4-BE49-F238E27FC236}">
                        <a16:creationId xmlns:a16="http://schemas.microsoft.com/office/drawing/2014/main" id="{C264A836-B768-8C8F-3D16-199B74541625}"/>
                      </a:ext>
                    </a:extLst>
                  </p:cNvPr>
                  <p:cNvGrpSpPr/>
                  <p:nvPr/>
                </p:nvGrpSpPr>
                <p:grpSpPr>
                  <a:xfrm>
                    <a:off x="8758073" y="3343923"/>
                    <a:ext cx="965422" cy="1430553"/>
                    <a:chOff x="1616156" y="1695395"/>
                    <a:chExt cx="629855" cy="884989"/>
                  </a:xfrm>
                </p:grpSpPr>
                <p:pic>
                  <p:nvPicPr>
                    <p:cNvPr id="31" name="Picture 30">
                      <a:extLst>
                        <a:ext uri="{FF2B5EF4-FFF2-40B4-BE49-F238E27FC236}">
                          <a16:creationId xmlns:a16="http://schemas.microsoft.com/office/drawing/2014/main" id="{61A4DEEF-9AD7-C99C-48D5-2DC0057FDF59}"/>
                        </a:ext>
                      </a:extLst>
                    </p:cNvPr>
                    <p:cNvPicPr>
                      <a:picLocks noChangeAspect="1"/>
                    </p:cNvPicPr>
                    <p:nvPr/>
                  </p:nvPicPr>
                  <p:blipFill>
                    <a:blip r:embed="rId2"/>
                    <a:stretch>
                      <a:fillRect/>
                    </a:stretch>
                  </p:blipFill>
                  <p:spPr>
                    <a:xfrm>
                      <a:off x="1616156" y="1904098"/>
                      <a:ext cx="629855" cy="676286"/>
                    </a:xfrm>
                    <a:prstGeom prst="rect">
                      <a:avLst/>
                    </a:prstGeom>
                  </p:spPr>
                </p:pic>
                <p:sp>
                  <p:nvSpPr>
                    <p:cNvPr id="32" name="Rectangle 31">
                      <a:extLst>
                        <a:ext uri="{FF2B5EF4-FFF2-40B4-BE49-F238E27FC236}">
                          <a16:creationId xmlns:a16="http://schemas.microsoft.com/office/drawing/2014/main" id="{AF1C3E4D-E852-3B83-93DA-497DAB915BF6}"/>
                        </a:ext>
                      </a:extLst>
                    </p:cNvPr>
                    <p:cNvSpPr/>
                    <p:nvPr/>
                  </p:nvSpPr>
                  <p:spPr>
                    <a:xfrm>
                      <a:off x="1848366" y="1695395"/>
                      <a:ext cx="120521" cy="361762"/>
                    </a:xfrm>
                    <a:prstGeom prst="rect">
                      <a:avLst/>
                    </a:prstGeom>
                    <a:noFill/>
                  </p:spPr>
                  <p:txBody>
                    <a:bodyPr wrap="none" lIns="91440" tIns="45720" rIns="91440" bIns="45720">
                      <a:spAutoFit/>
                    </a:bodyPr>
                    <a:lstStyle/>
                    <a:p>
                      <a:pPr algn="ctr"/>
                      <a:endParaRPr lang="en-US" sz="3200" b="1" cap="none" spc="0" dirty="0">
                        <a:ln w="0"/>
                        <a:solidFill>
                          <a:srgbClr val="F5AF01"/>
                        </a:solidFill>
                      </a:endParaRPr>
                    </a:p>
                  </p:txBody>
                </p:sp>
              </p:grpSp>
              <p:pic>
                <p:nvPicPr>
                  <p:cNvPr id="16" name="Picture 15">
                    <a:extLst>
                      <a:ext uri="{FF2B5EF4-FFF2-40B4-BE49-F238E27FC236}">
                        <a16:creationId xmlns:a16="http://schemas.microsoft.com/office/drawing/2014/main" id="{8B5EB5CB-9B01-CB12-4D14-2E4A84F2E54A}"/>
                      </a:ext>
                    </a:extLst>
                  </p:cNvPr>
                  <p:cNvPicPr>
                    <a:picLocks noChangeAspect="1"/>
                  </p:cNvPicPr>
                  <p:nvPr/>
                </p:nvPicPr>
                <p:blipFill>
                  <a:blip r:embed="rId2">
                    <a:duotone>
                      <a:schemeClr val="accent6">
                        <a:shade val="45000"/>
                        <a:satMod val="135000"/>
                      </a:schemeClr>
                      <a:prstClr val="white"/>
                    </a:duotone>
                  </a:blip>
                  <a:stretch>
                    <a:fillRect/>
                  </a:stretch>
                </p:blipFill>
                <p:spPr>
                  <a:xfrm>
                    <a:off x="7100250" y="3675112"/>
                    <a:ext cx="921192" cy="975406"/>
                  </a:xfrm>
                  <a:prstGeom prst="rect">
                    <a:avLst/>
                  </a:prstGeom>
                </p:spPr>
              </p:pic>
              <p:pic>
                <p:nvPicPr>
                  <p:cNvPr id="17" name="Picture 16">
                    <a:extLst>
                      <a:ext uri="{FF2B5EF4-FFF2-40B4-BE49-F238E27FC236}">
                        <a16:creationId xmlns:a16="http://schemas.microsoft.com/office/drawing/2014/main" id="{01B9A2B9-51DE-81FD-D4FC-FC6DCC44EE85}"/>
                      </a:ext>
                    </a:extLst>
                  </p:cNvPr>
                  <p:cNvPicPr>
                    <a:picLocks noChangeAspect="1"/>
                  </p:cNvPicPr>
                  <p:nvPr/>
                </p:nvPicPr>
                <p:blipFill>
                  <a:blip r:embed="rId2">
                    <a:duotone>
                      <a:schemeClr val="accent5">
                        <a:shade val="45000"/>
                        <a:satMod val="135000"/>
                      </a:schemeClr>
                      <a:prstClr val="white"/>
                    </a:duotone>
                  </a:blip>
                  <a:stretch>
                    <a:fillRect/>
                  </a:stretch>
                </p:blipFill>
                <p:spPr>
                  <a:xfrm>
                    <a:off x="7109180" y="2480617"/>
                    <a:ext cx="921192" cy="1018195"/>
                  </a:xfrm>
                  <a:prstGeom prst="rect">
                    <a:avLst/>
                  </a:prstGeom>
                </p:spPr>
              </p:pic>
              <p:cxnSp>
                <p:nvCxnSpPr>
                  <p:cNvPr id="20" name="Straight Arrow Connector 19">
                    <a:extLst>
                      <a:ext uri="{FF2B5EF4-FFF2-40B4-BE49-F238E27FC236}">
                        <a16:creationId xmlns:a16="http://schemas.microsoft.com/office/drawing/2014/main" id="{D749F3A9-BA6F-868C-BAEE-E2BA4DE00177}"/>
                      </a:ext>
                    </a:extLst>
                  </p:cNvPr>
                  <p:cNvCxnSpPr>
                    <a:cxnSpLocks/>
                  </p:cNvCxnSpPr>
                  <p:nvPr/>
                </p:nvCxnSpPr>
                <p:spPr>
                  <a:xfrm>
                    <a:off x="8063209" y="3252169"/>
                    <a:ext cx="644733" cy="208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DEC9078-C8C7-F424-AB30-4056DF8E0D87}"/>
                      </a:ext>
                    </a:extLst>
                  </p:cNvPr>
                  <p:cNvCxnSpPr>
                    <a:cxnSpLocks/>
                  </p:cNvCxnSpPr>
                  <p:nvPr/>
                </p:nvCxnSpPr>
                <p:spPr>
                  <a:xfrm>
                    <a:off x="8084999" y="4189431"/>
                    <a:ext cx="641376" cy="941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5074374F-FC71-DCA1-32D7-36C5B9C3C329}"/>
                    </a:ext>
                  </a:extLst>
                </p:cNvPr>
                <p:cNvPicPr>
                  <a:picLocks noChangeAspect="1"/>
                </p:cNvPicPr>
                <p:nvPr/>
              </p:nvPicPr>
              <p:blipFill>
                <a:blip r:embed="rId2">
                  <a:duotone>
                    <a:schemeClr val="accent2">
                      <a:shade val="45000"/>
                      <a:satMod val="135000"/>
                    </a:schemeClr>
                    <a:prstClr val="white"/>
                  </a:duotone>
                </a:blip>
                <a:stretch>
                  <a:fillRect/>
                </a:stretch>
              </p:blipFill>
              <p:spPr>
                <a:xfrm>
                  <a:off x="624937" y="3648606"/>
                  <a:ext cx="921192" cy="975406"/>
                </a:xfrm>
                <a:prstGeom prst="rect">
                  <a:avLst/>
                </a:prstGeom>
              </p:spPr>
            </p:pic>
          </p:grpSp>
        </p:grpSp>
        <p:pic>
          <p:nvPicPr>
            <p:cNvPr id="5" name="Graphic 4" descr="Female with solid fill">
              <a:extLst>
                <a:ext uri="{FF2B5EF4-FFF2-40B4-BE49-F238E27FC236}">
                  <a16:creationId xmlns:a16="http://schemas.microsoft.com/office/drawing/2014/main" id="{8CA3B011-DB99-816C-CEA3-29F34598A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2403" y="3201342"/>
              <a:ext cx="477018" cy="477018"/>
            </a:xfrm>
            <a:prstGeom prst="rect">
              <a:avLst/>
            </a:prstGeom>
          </p:spPr>
        </p:pic>
        <p:pic>
          <p:nvPicPr>
            <p:cNvPr id="6" name="Graphic 5" descr="Male with solid fill">
              <a:extLst>
                <a:ext uri="{FF2B5EF4-FFF2-40B4-BE49-F238E27FC236}">
                  <a16:creationId xmlns:a16="http://schemas.microsoft.com/office/drawing/2014/main" id="{8175E12B-553F-3C94-3ACA-B4F12C241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1956893"/>
              <a:ext cx="434980" cy="434980"/>
            </a:xfrm>
            <a:prstGeom prst="rect">
              <a:avLst/>
            </a:prstGeom>
          </p:spPr>
        </p:pic>
        <p:pic>
          <p:nvPicPr>
            <p:cNvPr id="7" name="Graphic 6" descr="Male with solid fill">
              <a:extLst>
                <a:ext uri="{FF2B5EF4-FFF2-40B4-BE49-F238E27FC236}">
                  <a16:creationId xmlns:a16="http://schemas.microsoft.com/office/drawing/2014/main" id="{2999BC3A-56ED-43B5-0A3C-FCC41F0FE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3119396"/>
              <a:ext cx="434980" cy="434980"/>
            </a:xfrm>
            <a:prstGeom prst="rect">
              <a:avLst/>
            </a:prstGeom>
          </p:spPr>
        </p:pic>
        <p:pic>
          <p:nvPicPr>
            <p:cNvPr id="8" name="Graphic 7" descr="Male with solid fill">
              <a:extLst>
                <a:ext uri="{FF2B5EF4-FFF2-40B4-BE49-F238E27FC236}">
                  <a16:creationId xmlns:a16="http://schemas.microsoft.com/office/drawing/2014/main" id="{7B128EC4-87C1-5077-AB79-2D17109DB9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4265357"/>
              <a:ext cx="434980" cy="434980"/>
            </a:xfrm>
            <a:prstGeom prst="rect">
              <a:avLst/>
            </a:prstGeom>
          </p:spPr>
        </p:pic>
      </p:grpSp>
      <p:sp>
        <p:nvSpPr>
          <p:cNvPr id="33" name="TextBox 32">
            <a:extLst>
              <a:ext uri="{FF2B5EF4-FFF2-40B4-BE49-F238E27FC236}">
                <a16:creationId xmlns:a16="http://schemas.microsoft.com/office/drawing/2014/main" id="{1B39A7A2-E23C-F77C-A4A4-B3D6F08B7A13}"/>
              </a:ext>
            </a:extLst>
          </p:cNvPr>
          <p:cNvSpPr txBox="1"/>
          <p:nvPr/>
        </p:nvSpPr>
        <p:spPr>
          <a:xfrm>
            <a:off x="280376" y="206125"/>
            <a:ext cx="11544300"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sperm competition and precedence patterns</a:t>
            </a:r>
          </a:p>
        </p:txBody>
      </p:sp>
      <p:pic>
        <p:nvPicPr>
          <p:cNvPr id="24" name="Picture 23" descr="A picture containing light&#10;&#10;Description automatically generated">
            <a:extLst>
              <a:ext uri="{FF2B5EF4-FFF2-40B4-BE49-F238E27FC236}">
                <a16:creationId xmlns:a16="http://schemas.microsoft.com/office/drawing/2014/main" id="{FA17F4D9-7AB8-62E2-C978-2B9D6DECF1EE}"/>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tretch>
            <a:fillRect/>
          </a:stretch>
        </p:blipFill>
        <p:spPr>
          <a:xfrm>
            <a:off x="4822311" y="1317323"/>
            <a:ext cx="7196807" cy="4505133"/>
          </a:xfrm>
          <a:prstGeom prst="rect">
            <a:avLst/>
          </a:prstGeom>
        </p:spPr>
      </p:pic>
    </p:spTree>
    <p:extLst>
      <p:ext uri="{BB962C8B-B14F-4D97-AF65-F5344CB8AC3E}">
        <p14:creationId xmlns:p14="http://schemas.microsoft.com/office/powerpoint/2010/main" val="4153958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44D8A7-BFDE-A091-F7E2-90218589F114}"/>
              </a:ext>
            </a:extLst>
          </p:cNvPr>
          <p:cNvSpPr txBox="1"/>
          <p:nvPr/>
        </p:nvSpPr>
        <p:spPr>
          <a:xfrm>
            <a:off x="251801" y="158500"/>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female avoidance behaviour as number of prior</a:t>
            </a:r>
          </a:p>
          <a:p>
            <a:r>
              <a:rPr lang="en-CA" sz="2800" dirty="0">
                <a:latin typeface="Helvetica" panose="020B0604020202020204" pitchFamily="34" charset="0"/>
                <a:cs typeface="Helvetica" panose="020B0604020202020204" pitchFamily="34" charset="0"/>
              </a:rPr>
              <a:t>                   consecutive inseminations increases </a:t>
            </a:r>
          </a:p>
        </p:txBody>
      </p:sp>
      <p:grpSp>
        <p:nvGrpSpPr>
          <p:cNvPr id="58" name="Group 57">
            <a:extLst>
              <a:ext uri="{FF2B5EF4-FFF2-40B4-BE49-F238E27FC236}">
                <a16:creationId xmlns:a16="http://schemas.microsoft.com/office/drawing/2014/main" id="{1ACF0005-5FBA-1743-8F9B-E03E81E6C395}"/>
              </a:ext>
            </a:extLst>
          </p:cNvPr>
          <p:cNvGrpSpPr/>
          <p:nvPr/>
        </p:nvGrpSpPr>
        <p:grpSpPr>
          <a:xfrm>
            <a:off x="3188473" y="1601798"/>
            <a:ext cx="7375135" cy="1826994"/>
            <a:chOff x="710987" y="2268548"/>
            <a:chExt cx="7375135" cy="1826994"/>
          </a:xfrm>
        </p:grpSpPr>
        <p:grpSp>
          <p:nvGrpSpPr>
            <p:cNvPr id="6" name="Group 5">
              <a:extLst>
                <a:ext uri="{FF2B5EF4-FFF2-40B4-BE49-F238E27FC236}">
                  <a16:creationId xmlns:a16="http://schemas.microsoft.com/office/drawing/2014/main" id="{4C801822-20C0-C59B-5D0E-E465DEB8B591}"/>
                </a:ext>
              </a:extLst>
            </p:cNvPr>
            <p:cNvGrpSpPr/>
            <p:nvPr/>
          </p:nvGrpSpPr>
          <p:grpSpPr>
            <a:xfrm>
              <a:off x="710987" y="2268548"/>
              <a:ext cx="7375135" cy="1826994"/>
              <a:chOff x="429471" y="1178321"/>
              <a:chExt cx="7375135" cy="1826994"/>
            </a:xfrm>
          </p:grpSpPr>
          <p:grpSp>
            <p:nvGrpSpPr>
              <p:cNvPr id="7" name="Group 6">
                <a:extLst>
                  <a:ext uri="{FF2B5EF4-FFF2-40B4-BE49-F238E27FC236}">
                    <a16:creationId xmlns:a16="http://schemas.microsoft.com/office/drawing/2014/main" id="{329BD082-FC9D-13FA-4725-DD305EFED0FE}"/>
                  </a:ext>
                </a:extLst>
              </p:cNvPr>
              <p:cNvGrpSpPr/>
              <p:nvPr/>
            </p:nvGrpSpPr>
            <p:grpSpPr>
              <a:xfrm>
                <a:off x="429471" y="1178321"/>
                <a:ext cx="7375135" cy="1826994"/>
                <a:chOff x="1029763" y="1734223"/>
                <a:chExt cx="7375135" cy="1826994"/>
              </a:xfrm>
            </p:grpSpPr>
            <p:grpSp>
              <p:nvGrpSpPr>
                <p:cNvPr id="11" name="Group 10">
                  <a:extLst>
                    <a:ext uri="{FF2B5EF4-FFF2-40B4-BE49-F238E27FC236}">
                      <a16:creationId xmlns:a16="http://schemas.microsoft.com/office/drawing/2014/main" id="{507D9B79-56C4-213B-EF4B-51C59A9FEB15}"/>
                    </a:ext>
                  </a:extLst>
                </p:cNvPr>
                <p:cNvGrpSpPr/>
                <p:nvPr/>
              </p:nvGrpSpPr>
              <p:grpSpPr>
                <a:xfrm>
                  <a:off x="1029763" y="1734223"/>
                  <a:ext cx="7375135" cy="1826994"/>
                  <a:chOff x="792062" y="1935540"/>
                  <a:chExt cx="7375135" cy="1826994"/>
                </a:xfrm>
              </p:grpSpPr>
              <p:grpSp>
                <p:nvGrpSpPr>
                  <p:cNvPr id="13" name="Group 12">
                    <a:extLst>
                      <a:ext uri="{FF2B5EF4-FFF2-40B4-BE49-F238E27FC236}">
                        <a16:creationId xmlns:a16="http://schemas.microsoft.com/office/drawing/2014/main" id="{C7C15892-976A-6E8B-27F0-E4EC9C902E85}"/>
                      </a:ext>
                    </a:extLst>
                  </p:cNvPr>
                  <p:cNvGrpSpPr/>
                  <p:nvPr/>
                </p:nvGrpSpPr>
                <p:grpSpPr>
                  <a:xfrm>
                    <a:off x="792062" y="1935540"/>
                    <a:ext cx="7375135" cy="1826994"/>
                    <a:chOff x="827061" y="1717567"/>
                    <a:chExt cx="7375135" cy="1826994"/>
                  </a:xfrm>
                </p:grpSpPr>
                <p:grpSp>
                  <p:nvGrpSpPr>
                    <p:cNvPr id="15" name="Group 14">
                      <a:extLst>
                        <a:ext uri="{FF2B5EF4-FFF2-40B4-BE49-F238E27FC236}">
                          <a16:creationId xmlns:a16="http://schemas.microsoft.com/office/drawing/2014/main" id="{7C312EFA-DFE8-01CD-1A7E-7EEBAFF28E79}"/>
                        </a:ext>
                      </a:extLst>
                    </p:cNvPr>
                    <p:cNvGrpSpPr/>
                    <p:nvPr/>
                  </p:nvGrpSpPr>
                  <p:grpSpPr>
                    <a:xfrm>
                      <a:off x="827061" y="1717567"/>
                      <a:ext cx="2724842" cy="1826994"/>
                      <a:chOff x="827061" y="1717567"/>
                      <a:chExt cx="2724842" cy="1826994"/>
                    </a:xfrm>
                  </p:grpSpPr>
                  <p:sp>
                    <p:nvSpPr>
                      <p:cNvPr id="17" name="Oval 16">
                        <a:extLst>
                          <a:ext uri="{FF2B5EF4-FFF2-40B4-BE49-F238E27FC236}">
                            <a16:creationId xmlns:a16="http://schemas.microsoft.com/office/drawing/2014/main" id="{384B26B7-D4B0-8B64-C87E-53CB97B17C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9" name="Straight Arrow Connector 18">
                        <a:extLst>
                          <a:ext uri="{FF2B5EF4-FFF2-40B4-BE49-F238E27FC236}">
                            <a16:creationId xmlns:a16="http://schemas.microsoft.com/office/drawing/2014/main" id="{9FEBDA11-1340-5F34-A84B-D9CFFA4472FA}"/>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6" name="TextBox 15">
                      <a:extLst>
                        <a:ext uri="{FF2B5EF4-FFF2-40B4-BE49-F238E27FC236}">
                          <a16:creationId xmlns:a16="http://schemas.microsoft.com/office/drawing/2014/main" id="{28CA6EA0-D0A6-95EF-812F-F0CAFE5418F9}"/>
                        </a:ext>
                      </a:extLst>
                    </p:cNvPr>
                    <p:cNvSpPr txBox="1"/>
                    <p:nvPr/>
                  </p:nvSpPr>
                  <p:spPr>
                    <a:xfrm>
                      <a:off x="4519479" y="2308286"/>
                      <a:ext cx="3682717"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Inseminated daily for six consecutive days</a:t>
                      </a:r>
                      <a:endParaRPr lang="en-CA" sz="2400" dirty="0">
                        <a:latin typeface="Helvetica" panose="020B0604020202020204" pitchFamily="34" charset="0"/>
                        <a:cs typeface="Helvetica" panose="020B0604020202020204" pitchFamily="34" charset="0"/>
                      </a:endParaRPr>
                    </a:p>
                  </p:txBody>
                </p:sp>
              </p:grpSp>
              <p:pic>
                <p:nvPicPr>
                  <p:cNvPr id="14" name="Graphic 13" descr="Male with solid fill">
                    <a:extLst>
                      <a:ext uri="{FF2B5EF4-FFF2-40B4-BE49-F238E27FC236}">
                        <a16:creationId xmlns:a16="http://schemas.microsoft.com/office/drawing/2014/main" id="{8A97767A-40D6-2943-105E-C4E273DDD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2" name="Graphic 11" descr="Female with solid fill">
                  <a:extLst>
                    <a:ext uri="{FF2B5EF4-FFF2-40B4-BE49-F238E27FC236}">
                      <a16:creationId xmlns:a16="http://schemas.microsoft.com/office/drawing/2014/main" id="{CDE1261F-BFB7-E922-F508-547D476F9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8" name="Group 7">
                <a:extLst>
                  <a:ext uri="{FF2B5EF4-FFF2-40B4-BE49-F238E27FC236}">
                    <a16:creationId xmlns:a16="http://schemas.microsoft.com/office/drawing/2014/main" id="{1D5874AA-7589-4D7D-6708-9D5A4022092D}"/>
                  </a:ext>
                </a:extLst>
              </p:cNvPr>
              <p:cNvGrpSpPr/>
              <p:nvPr/>
            </p:nvGrpSpPr>
            <p:grpSpPr>
              <a:xfrm>
                <a:off x="3080053" y="1546702"/>
                <a:ext cx="1131354" cy="1131354"/>
                <a:chOff x="3080053" y="1546702"/>
                <a:chExt cx="1131354" cy="1131354"/>
              </a:xfrm>
            </p:grpSpPr>
            <p:pic>
              <p:nvPicPr>
                <p:cNvPr id="9" name="Graphic 8">
                  <a:extLst>
                    <a:ext uri="{FF2B5EF4-FFF2-40B4-BE49-F238E27FC236}">
                      <a16:creationId xmlns:a16="http://schemas.microsoft.com/office/drawing/2014/main" id="{16F1C876-5714-D097-639E-F5F26020F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 name="Graphic 9" descr="Male with solid fill">
                  <a:extLst>
                    <a:ext uri="{FF2B5EF4-FFF2-40B4-BE49-F238E27FC236}">
                      <a16:creationId xmlns:a16="http://schemas.microsoft.com/office/drawing/2014/main" id="{808E6F1D-94DA-EFF6-03A1-3D673CE8B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20" name="Group 19">
              <a:extLst>
                <a:ext uri="{FF2B5EF4-FFF2-40B4-BE49-F238E27FC236}">
                  <a16:creationId xmlns:a16="http://schemas.microsoft.com/office/drawing/2014/main" id="{1FF69BCE-952B-23AF-F4BD-40B6E5316D28}"/>
                </a:ext>
              </a:extLst>
            </p:cNvPr>
            <p:cNvGrpSpPr/>
            <p:nvPr/>
          </p:nvGrpSpPr>
          <p:grpSpPr>
            <a:xfrm>
              <a:off x="1173497" y="2667820"/>
              <a:ext cx="1056970" cy="1002189"/>
              <a:chOff x="849647" y="1285703"/>
              <a:chExt cx="1056970" cy="1002189"/>
            </a:xfrm>
          </p:grpSpPr>
          <p:grpSp>
            <p:nvGrpSpPr>
              <p:cNvPr id="21" name="Graphic 4">
                <a:extLst>
                  <a:ext uri="{FF2B5EF4-FFF2-40B4-BE49-F238E27FC236}">
                    <a16:creationId xmlns:a16="http://schemas.microsoft.com/office/drawing/2014/main" id="{0D57B0B1-2206-F85C-D5E2-E44FC53AA71C}"/>
                  </a:ext>
                </a:extLst>
              </p:cNvPr>
              <p:cNvGrpSpPr/>
              <p:nvPr/>
            </p:nvGrpSpPr>
            <p:grpSpPr>
              <a:xfrm>
                <a:off x="849647" y="1285703"/>
                <a:ext cx="1056970" cy="1002189"/>
                <a:chOff x="196363" y="2703207"/>
                <a:chExt cx="2699997" cy="2699997"/>
              </a:xfrm>
            </p:grpSpPr>
            <p:sp>
              <p:nvSpPr>
                <p:cNvPr id="23" name="Freeform: Shape 22">
                  <a:extLst>
                    <a:ext uri="{FF2B5EF4-FFF2-40B4-BE49-F238E27FC236}">
                      <a16:creationId xmlns:a16="http://schemas.microsoft.com/office/drawing/2014/main" id="{6F040CF3-4286-4229-F830-F00B276EB39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24" name="Graphic 4">
                  <a:extLst>
                    <a:ext uri="{FF2B5EF4-FFF2-40B4-BE49-F238E27FC236}">
                      <a16:creationId xmlns:a16="http://schemas.microsoft.com/office/drawing/2014/main" id="{B7091092-A057-341E-E946-63764E707D09}"/>
                    </a:ext>
                  </a:extLst>
                </p:cNvPr>
                <p:cNvGrpSpPr/>
                <p:nvPr/>
              </p:nvGrpSpPr>
              <p:grpSpPr>
                <a:xfrm>
                  <a:off x="320422" y="2772840"/>
                  <a:ext cx="2451841" cy="2560724"/>
                  <a:chOff x="320422" y="2772840"/>
                  <a:chExt cx="2451841" cy="2560724"/>
                </a:xfrm>
                <a:solidFill>
                  <a:srgbClr val="000000"/>
                </a:solidFill>
              </p:grpSpPr>
              <p:grpSp>
                <p:nvGrpSpPr>
                  <p:cNvPr id="25" name="Graphic 4">
                    <a:extLst>
                      <a:ext uri="{FF2B5EF4-FFF2-40B4-BE49-F238E27FC236}">
                        <a16:creationId xmlns:a16="http://schemas.microsoft.com/office/drawing/2014/main" id="{7B02CA41-9C91-1635-6268-03036AD801EB}"/>
                      </a:ext>
                    </a:extLst>
                  </p:cNvPr>
                  <p:cNvGrpSpPr/>
                  <p:nvPr/>
                </p:nvGrpSpPr>
                <p:grpSpPr>
                  <a:xfrm>
                    <a:off x="816990" y="3125646"/>
                    <a:ext cx="1458632" cy="2207918"/>
                    <a:chOff x="816990" y="3125646"/>
                    <a:chExt cx="1458632" cy="2207918"/>
                  </a:xfrm>
                  <a:solidFill>
                    <a:srgbClr val="000000"/>
                  </a:solidFill>
                </p:grpSpPr>
                <p:sp>
                  <p:nvSpPr>
                    <p:cNvPr id="54" name="Freeform: Shape 53">
                      <a:extLst>
                        <a:ext uri="{FF2B5EF4-FFF2-40B4-BE49-F238E27FC236}">
                          <a16:creationId xmlns:a16="http://schemas.microsoft.com/office/drawing/2014/main" id="{825B96D4-6BCF-A47E-19CD-4ADCA67B88C4}"/>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55" name="Freeform: Shape 54">
                      <a:extLst>
                        <a:ext uri="{FF2B5EF4-FFF2-40B4-BE49-F238E27FC236}">
                          <a16:creationId xmlns:a16="http://schemas.microsoft.com/office/drawing/2014/main" id="{9EEDF4B8-D834-01E2-FC07-5E68E5AF1E56}"/>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56" name="Freeform: Shape 55">
                      <a:extLst>
                        <a:ext uri="{FF2B5EF4-FFF2-40B4-BE49-F238E27FC236}">
                          <a16:creationId xmlns:a16="http://schemas.microsoft.com/office/drawing/2014/main" id="{741471AC-63D3-D1B7-1C7C-F10B882D6319}"/>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57" name="Freeform: Shape 56">
                      <a:extLst>
                        <a:ext uri="{FF2B5EF4-FFF2-40B4-BE49-F238E27FC236}">
                          <a16:creationId xmlns:a16="http://schemas.microsoft.com/office/drawing/2014/main" id="{AB85B6C9-FFD0-3035-16D1-7A73EB572C64}"/>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26" name="Graphic 4">
                    <a:extLst>
                      <a:ext uri="{FF2B5EF4-FFF2-40B4-BE49-F238E27FC236}">
                        <a16:creationId xmlns:a16="http://schemas.microsoft.com/office/drawing/2014/main" id="{AB686DA9-95B1-12CB-2FF6-7A1A2D48D013}"/>
                      </a:ext>
                    </a:extLst>
                  </p:cNvPr>
                  <p:cNvGrpSpPr/>
                  <p:nvPr/>
                </p:nvGrpSpPr>
                <p:grpSpPr>
                  <a:xfrm>
                    <a:off x="320422" y="2772840"/>
                    <a:ext cx="1155763" cy="2179032"/>
                    <a:chOff x="320422" y="2772840"/>
                    <a:chExt cx="1155763" cy="2179032"/>
                  </a:xfrm>
                  <a:solidFill>
                    <a:srgbClr val="000000"/>
                  </a:solidFill>
                </p:grpSpPr>
                <p:sp>
                  <p:nvSpPr>
                    <p:cNvPr id="41" name="Freeform: Shape 40">
                      <a:extLst>
                        <a:ext uri="{FF2B5EF4-FFF2-40B4-BE49-F238E27FC236}">
                          <a16:creationId xmlns:a16="http://schemas.microsoft.com/office/drawing/2014/main" id="{7A5DA5DC-6E29-A543-6D22-7D7EA30C77A6}"/>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42" name="Freeform: Shape 41">
                      <a:extLst>
                        <a:ext uri="{FF2B5EF4-FFF2-40B4-BE49-F238E27FC236}">
                          <a16:creationId xmlns:a16="http://schemas.microsoft.com/office/drawing/2014/main" id="{A9583CF3-1BD9-963D-C90E-3568118D4DDF}"/>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43" name="Freeform: Shape 42">
                      <a:extLst>
                        <a:ext uri="{FF2B5EF4-FFF2-40B4-BE49-F238E27FC236}">
                          <a16:creationId xmlns:a16="http://schemas.microsoft.com/office/drawing/2014/main" id="{770079A5-0B21-884C-E196-1AD59181C43D}"/>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44" name="Freeform: Shape 43">
                      <a:extLst>
                        <a:ext uri="{FF2B5EF4-FFF2-40B4-BE49-F238E27FC236}">
                          <a16:creationId xmlns:a16="http://schemas.microsoft.com/office/drawing/2014/main" id="{73C573D0-CB47-D2B4-C6FA-A2E82A73FFF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45" name="Freeform: Shape 44">
                      <a:extLst>
                        <a:ext uri="{FF2B5EF4-FFF2-40B4-BE49-F238E27FC236}">
                          <a16:creationId xmlns:a16="http://schemas.microsoft.com/office/drawing/2014/main" id="{EFF668E4-5513-DA8D-B446-C09EB31D3D2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46" name="Freeform: Shape 45">
                      <a:extLst>
                        <a:ext uri="{FF2B5EF4-FFF2-40B4-BE49-F238E27FC236}">
                          <a16:creationId xmlns:a16="http://schemas.microsoft.com/office/drawing/2014/main" id="{FEB606AB-7ADD-342A-3642-E41AA2711C5D}"/>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47" name="Freeform: Shape 46">
                      <a:extLst>
                        <a:ext uri="{FF2B5EF4-FFF2-40B4-BE49-F238E27FC236}">
                          <a16:creationId xmlns:a16="http://schemas.microsoft.com/office/drawing/2014/main" id="{4E0ABAB5-A2FA-9048-1821-A77B975EE6AF}"/>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48" name="Freeform: Shape 47">
                      <a:extLst>
                        <a:ext uri="{FF2B5EF4-FFF2-40B4-BE49-F238E27FC236}">
                          <a16:creationId xmlns:a16="http://schemas.microsoft.com/office/drawing/2014/main" id="{9EC72F5E-16AD-7EE6-93EA-3294E1778C8E}"/>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49" name="Freeform: Shape 48">
                      <a:extLst>
                        <a:ext uri="{FF2B5EF4-FFF2-40B4-BE49-F238E27FC236}">
                          <a16:creationId xmlns:a16="http://schemas.microsoft.com/office/drawing/2014/main" id="{D7B992EC-8E5D-5965-66A8-922915F6E32B}"/>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50" name="Freeform: Shape 49">
                      <a:extLst>
                        <a:ext uri="{FF2B5EF4-FFF2-40B4-BE49-F238E27FC236}">
                          <a16:creationId xmlns:a16="http://schemas.microsoft.com/office/drawing/2014/main" id="{69CADAC0-C31D-8E79-1E11-EE690E5B6BC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51" name="Freeform: Shape 50">
                      <a:extLst>
                        <a:ext uri="{FF2B5EF4-FFF2-40B4-BE49-F238E27FC236}">
                          <a16:creationId xmlns:a16="http://schemas.microsoft.com/office/drawing/2014/main" id="{878C076C-AFBD-BA98-BF9D-B075918DF01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52" name="Freeform: Shape 51">
                      <a:extLst>
                        <a:ext uri="{FF2B5EF4-FFF2-40B4-BE49-F238E27FC236}">
                          <a16:creationId xmlns:a16="http://schemas.microsoft.com/office/drawing/2014/main" id="{447FAA9A-831D-BDD9-AEE9-F772D5F2E487}"/>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53" name="Freeform: Shape 52">
                      <a:extLst>
                        <a:ext uri="{FF2B5EF4-FFF2-40B4-BE49-F238E27FC236}">
                          <a16:creationId xmlns:a16="http://schemas.microsoft.com/office/drawing/2014/main" id="{3EE898C3-B1D3-0512-9488-E4CB2DF31831}"/>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27" name="Graphic 4">
                    <a:extLst>
                      <a:ext uri="{FF2B5EF4-FFF2-40B4-BE49-F238E27FC236}">
                        <a16:creationId xmlns:a16="http://schemas.microsoft.com/office/drawing/2014/main" id="{6DBAE9D1-6850-2A99-7A83-B68A17A2FFC0}"/>
                      </a:ext>
                    </a:extLst>
                  </p:cNvPr>
                  <p:cNvGrpSpPr/>
                  <p:nvPr/>
                </p:nvGrpSpPr>
                <p:grpSpPr>
                  <a:xfrm>
                    <a:off x="1616500" y="2772840"/>
                    <a:ext cx="1155763" cy="2179032"/>
                    <a:chOff x="1616500" y="2772840"/>
                    <a:chExt cx="1155763" cy="2179032"/>
                  </a:xfrm>
                  <a:solidFill>
                    <a:srgbClr val="000000"/>
                  </a:solidFill>
                </p:grpSpPr>
                <p:sp>
                  <p:nvSpPr>
                    <p:cNvPr id="28" name="Freeform: Shape 27">
                      <a:extLst>
                        <a:ext uri="{FF2B5EF4-FFF2-40B4-BE49-F238E27FC236}">
                          <a16:creationId xmlns:a16="http://schemas.microsoft.com/office/drawing/2014/main" id="{339030AB-5E26-9D16-D0DB-21C3461A93AA}"/>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29" name="Freeform: Shape 28">
                      <a:extLst>
                        <a:ext uri="{FF2B5EF4-FFF2-40B4-BE49-F238E27FC236}">
                          <a16:creationId xmlns:a16="http://schemas.microsoft.com/office/drawing/2014/main" id="{09FC3E14-6C58-88D6-EFDF-F0B7681CDAAE}"/>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30" name="Freeform: Shape 29">
                      <a:extLst>
                        <a:ext uri="{FF2B5EF4-FFF2-40B4-BE49-F238E27FC236}">
                          <a16:creationId xmlns:a16="http://schemas.microsoft.com/office/drawing/2014/main" id="{77F82FC7-ABC6-A3C2-14F1-E5A9A65272A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31" name="Freeform: Shape 30">
                      <a:extLst>
                        <a:ext uri="{FF2B5EF4-FFF2-40B4-BE49-F238E27FC236}">
                          <a16:creationId xmlns:a16="http://schemas.microsoft.com/office/drawing/2014/main" id="{9AD09C26-F7F2-48A6-4130-36B612FD6EDC}"/>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32" name="Freeform: Shape 31">
                      <a:extLst>
                        <a:ext uri="{FF2B5EF4-FFF2-40B4-BE49-F238E27FC236}">
                          <a16:creationId xmlns:a16="http://schemas.microsoft.com/office/drawing/2014/main" id="{CBE9654D-AB2C-3906-FBA8-87D27357A51F}"/>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33" name="Freeform: Shape 32">
                      <a:extLst>
                        <a:ext uri="{FF2B5EF4-FFF2-40B4-BE49-F238E27FC236}">
                          <a16:creationId xmlns:a16="http://schemas.microsoft.com/office/drawing/2014/main" id="{C6AD2E36-EF24-B9D0-CB88-310AB1B93521}"/>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34" name="Freeform: Shape 33">
                      <a:extLst>
                        <a:ext uri="{FF2B5EF4-FFF2-40B4-BE49-F238E27FC236}">
                          <a16:creationId xmlns:a16="http://schemas.microsoft.com/office/drawing/2014/main" id="{B9C53EC4-9F92-3BE4-4ADB-B8B7B410F115}"/>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35" name="Freeform: Shape 34">
                      <a:extLst>
                        <a:ext uri="{FF2B5EF4-FFF2-40B4-BE49-F238E27FC236}">
                          <a16:creationId xmlns:a16="http://schemas.microsoft.com/office/drawing/2014/main" id="{5DE1CCD8-8161-60F4-5ADF-15CFA765009D}"/>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36" name="Freeform: Shape 35">
                      <a:extLst>
                        <a:ext uri="{FF2B5EF4-FFF2-40B4-BE49-F238E27FC236}">
                          <a16:creationId xmlns:a16="http://schemas.microsoft.com/office/drawing/2014/main" id="{617EE139-907C-CCB7-E6ED-BE16D2DBEBEB}"/>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37" name="Freeform: Shape 36">
                      <a:extLst>
                        <a:ext uri="{FF2B5EF4-FFF2-40B4-BE49-F238E27FC236}">
                          <a16:creationId xmlns:a16="http://schemas.microsoft.com/office/drawing/2014/main" id="{8407F8E5-25F3-DECC-12B3-402FAB5DEAAD}"/>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38" name="Freeform: Shape 37">
                      <a:extLst>
                        <a:ext uri="{FF2B5EF4-FFF2-40B4-BE49-F238E27FC236}">
                          <a16:creationId xmlns:a16="http://schemas.microsoft.com/office/drawing/2014/main" id="{426359EC-72D1-87FC-0DCF-78C546F559A7}"/>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39" name="Freeform: Shape 38">
                      <a:extLst>
                        <a:ext uri="{FF2B5EF4-FFF2-40B4-BE49-F238E27FC236}">
                          <a16:creationId xmlns:a16="http://schemas.microsoft.com/office/drawing/2014/main" id="{0FA24F5C-D74F-04CF-2170-ACF4B76F4074}"/>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40" name="Freeform: Shape 39">
                      <a:extLst>
                        <a:ext uri="{FF2B5EF4-FFF2-40B4-BE49-F238E27FC236}">
                          <a16:creationId xmlns:a16="http://schemas.microsoft.com/office/drawing/2014/main" id="{269F63D9-BAE5-AA97-2344-28BBEB4AB51E}"/>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22" name="Graphic 21" descr="Female with solid fill">
                <a:extLst>
                  <a:ext uri="{FF2B5EF4-FFF2-40B4-BE49-F238E27FC236}">
                    <a16:creationId xmlns:a16="http://schemas.microsoft.com/office/drawing/2014/main" id="{0CAFE6FE-1B71-62BA-3F15-158D7BC5B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grpSp>
        <p:nvGrpSpPr>
          <p:cNvPr id="59" name="Group 58">
            <a:extLst>
              <a:ext uri="{FF2B5EF4-FFF2-40B4-BE49-F238E27FC236}">
                <a16:creationId xmlns:a16="http://schemas.microsoft.com/office/drawing/2014/main" id="{93D2B125-0B92-E88E-196C-5AB159B12180}"/>
              </a:ext>
            </a:extLst>
          </p:cNvPr>
          <p:cNvGrpSpPr/>
          <p:nvPr/>
        </p:nvGrpSpPr>
        <p:grpSpPr>
          <a:xfrm>
            <a:off x="3223778" y="3679705"/>
            <a:ext cx="7493261" cy="1826994"/>
            <a:chOff x="710987" y="2268548"/>
            <a:chExt cx="7493261" cy="1826994"/>
          </a:xfrm>
        </p:grpSpPr>
        <p:grpSp>
          <p:nvGrpSpPr>
            <p:cNvPr id="60" name="Group 59">
              <a:extLst>
                <a:ext uri="{FF2B5EF4-FFF2-40B4-BE49-F238E27FC236}">
                  <a16:creationId xmlns:a16="http://schemas.microsoft.com/office/drawing/2014/main" id="{C10A340C-D9FF-5DF4-5773-0F1F74733FFE}"/>
                </a:ext>
              </a:extLst>
            </p:cNvPr>
            <p:cNvGrpSpPr/>
            <p:nvPr/>
          </p:nvGrpSpPr>
          <p:grpSpPr>
            <a:xfrm>
              <a:off x="710987" y="2268548"/>
              <a:ext cx="7493261" cy="1826994"/>
              <a:chOff x="429471" y="1178321"/>
              <a:chExt cx="7493261" cy="1826994"/>
            </a:xfrm>
          </p:grpSpPr>
          <p:grpSp>
            <p:nvGrpSpPr>
              <p:cNvPr id="99" name="Group 98">
                <a:extLst>
                  <a:ext uri="{FF2B5EF4-FFF2-40B4-BE49-F238E27FC236}">
                    <a16:creationId xmlns:a16="http://schemas.microsoft.com/office/drawing/2014/main" id="{A0D8D0CA-C7F7-CFE8-1854-312DC3271043}"/>
                  </a:ext>
                </a:extLst>
              </p:cNvPr>
              <p:cNvGrpSpPr/>
              <p:nvPr/>
            </p:nvGrpSpPr>
            <p:grpSpPr>
              <a:xfrm>
                <a:off x="429471" y="1178321"/>
                <a:ext cx="7493261" cy="1826994"/>
                <a:chOff x="1029763" y="1734223"/>
                <a:chExt cx="7493261" cy="1826994"/>
              </a:xfrm>
            </p:grpSpPr>
            <p:grpSp>
              <p:nvGrpSpPr>
                <p:cNvPr id="103" name="Group 102">
                  <a:extLst>
                    <a:ext uri="{FF2B5EF4-FFF2-40B4-BE49-F238E27FC236}">
                      <a16:creationId xmlns:a16="http://schemas.microsoft.com/office/drawing/2014/main" id="{0F0756A1-465E-F492-8B12-859145194EAB}"/>
                    </a:ext>
                  </a:extLst>
                </p:cNvPr>
                <p:cNvGrpSpPr/>
                <p:nvPr/>
              </p:nvGrpSpPr>
              <p:grpSpPr>
                <a:xfrm>
                  <a:off x="1029763" y="1734223"/>
                  <a:ext cx="7493261" cy="1826994"/>
                  <a:chOff x="792062" y="1935540"/>
                  <a:chExt cx="7493261" cy="1826994"/>
                </a:xfrm>
              </p:grpSpPr>
              <p:grpSp>
                <p:nvGrpSpPr>
                  <p:cNvPr id="105" name="Group 104">
                    <a:extLst>
                      <a:ext uri="{FF2B5EF4-FFF2-40B4-BE49-F238E27FC236}">
                        <a16:creationId xmlns:a16="http://schemas.microsoft.com/office/drawing/2014/main" id="{59A50DFA-BBB7-DE84-BB46-F9FC69A7B368}"/>
                      </a:ext>
                    </a:extLst>
                  </p:cNvPr>
                  <p:cNvGrpSpPr/>
                  <p:nvPr/>
                </p:nvGrpSpPr>
                <p:grpSpPr>
                  <a:xfrm>
                    <a:off x="792062" y="1935540"/>
                    <a:ext cx="7493261" cy="1826994"/>
                    <a:chOff x="827061" y="1717567"/>
                    <a:chExt cx="7493261" cy="1826994"/>
                  </a:xfrm>
                </p:grpSpPr>
                <p:grpSp>
                  <p:nvGrpSpPr>
                    <p:cNvPr id="107" name="Group 106">
                      <a:extLst>
                        <a:ext uri="{FF2B5EF4-FFF2-40B4-BE49-F238E27FC236}">
                          <a16:creationId xmlns:a16="http://schemas.microsoft.com/office/drawing/2014/main" id="{366EE4C7-B61E-776F-829B-5DD00E28A4B3}"/>
                        </a:ext>
                      </a:extLst>
                    </p:cNvPr>
                    <p:cNvGrpSpPr/>
                    <p:nvPr/>
                  </p:nvGrpSpPr>
                  <p:grpSpPr>
                    <a:xfrm>
                      <a:off x="827061" y="1717567"/>
                      <a:ext cx="2724842" cy="1826994"/>
                      <a:chOff x="827061" y="1717567"/>
                      <a:chExt cx="2724842" cy="1826994"/>
                    </a:xfrm>
                  </p:grpSpPr>
                  <p:sp>
                    <p:nvSpPr>
                      <p:cNvPr id="109" name="Oval 108">
                        <a:extLst>
                          <a:ext uri="{FF2B5EF4-FFF2-40B4-BE49-F238E27FC236}">
                            <a16:creationId xmlns:a16="http://schemas.microsoft.com/office/drawing/2014/main" id="{9F27B45A-16F7-3B18-8B24-4A8BD426E9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10" name="Straight Arrow Connector 109">
                        <a:extLst>
                          <a:ext uri="{FF2B5EF4-FFF2-40B4-BE49-F238E27FC236}">
                            <a16:creationId xmlns:a16="http://schemas.microsoft.com/office/drawing/2014/main" id="{7CDFF37F-6E18-2004-267C-E76E52ED9163}"/>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08" name="TextBox 107">
                      <a:extLst>
                        <a:ext uri="{FF2B5EF4-FFF2-40B4-BE49-F238E27FC236}">
                          <a16:creationId xmlns:a16="http://schemas.microsoft.com/office/drawing/2014/main" id="{E3DFADF9-BB01-690A-B07C-6E823323D354}"/>
                        </a:ext>
                      </a:extLst>
                    </p:cNvPr>
                    <p:cNvSpPr txBox="1"/>
                    <p:nvPr/>
                  </p:nvSpPr>
                  <p:spPr>
                    <a:xfrm>
                      <a:off x="4637605" y="2536428"/>
                      <a:ext cx="3682717"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Virgin reference females</a:t>
                      </a:r>
                      <a:endParaRPr lang="en-CA" sz="2400" dirty="0">
                        <a:latin typeface="Helvetica" panose="020B0604020202020204" pitchFamily="34" charset="0"/>
                        <a:cs typeface="Helvetica" panose="020B0604020202020204" pitchFamily="34" charset="0"/>
                      </a:endParaRPr>
                    </a:p>
                  </p:txBody>
                </p:sp>
              </p:grpSp>
              <p:pic>
                <p:nvPicPr>
                  <p:cNvPr id="106" name="Graphic 105" descr="Male with solid fill">
                    <a:extLst>
                      <a:ext uri="{FF2B5EF4-FFF2-40B4-BE49-F238E27FC236}">
                        <a16:creationId xmlns:a16="http://schemas.microsoft.com/office/drawing/2014/main" id="{2FC67610-9FE7-E883-306E-35E0B2CD3E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04" name="Graphic 103" descr="Female with solid fill">
                  <a:extLst>
                    <a:ext uri="{FF2B5EF4-FFF2-40B4-BE49-F238E27FC236}">
                      <a16:creationId xmlns:a16="http://schemas.microsoft.com/office/drawing/2014/main" id="{74DD09FB-C2F4-835D-3B2E-4D7BF3A0C8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100" name="Group 99">
                <a:extLst>
                  <a:ext uri="{FF2B5EF4-FFF2-40B4-BE49-F238E27FC236}">
                    <a16:creationId xmlns:a16="http://schemas.microsoft.com/office/drawing/2014/main" id="{79DAC201-F703-2BC5-F724-D877B2F81305}"/>
                  </a:ext>
                </a:extLst>
              </p:cNvPr>
              <p:cNvGrpSpPr/>
              <p:nvPr/>
            </p:nvGrpSpPr>
            <p:grpSpPr>
              <a:xfrm>
                <a:off x="3080053" y="1546702"/>
                <a:ext cx="1131354" cy="1131354"/>
                <a:chOff x="3080053" y="1546702"/>
                <a:chExt cx="1131354" cy="1131354"/>
              </a:xfrm>
            </p:grpSpPr>
            <p:pic>
              <p:nvPicPr>
                <p:cNvPr id="101" name="Graphic 100">
                  <a:extLst>
                    <a:ext uri="{FF2B5EF4-FFF2-40B4-BE49-F238E27FC236}">
                      <a16:creationId xmlns:a16="http://schemas.microsoft.com/office/drawing/2014/main" id="{0C129B41-CA9E-9479-4BC1-4A976A32E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2" name="Graphic 101" descr="Male with solid fill">
                  <a:extLst>
                    <a:ext uri="{FF2B5EF4-FFF2-40B4-BE49-F238E27FC236}">
                      <a16:creationId xmlns:a16="http://schemas.microsoft.com/office/drawing/2014/main" id="{4E0DB486-477E-041A-B2F4-4FCCFC3D3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61" name="Group 60">
              <a:extLst>
                <a:ext uri="{FF2B5EF4-FFF2-40B4-BE49-F238E27FC236}">
                  <a16:creationId xmlns:a16="http://schemas.microsoft.com/office/drawing/2014/main" id="{6A24E9A5-1ED8-7AD0-3CDD-BF286A15115F}"/>
                </a:ext>
              </a:extLst>
            </p:cNvPr>
            <p:cNvGrpSpPr/>
            <p:nvPr/>
          </p:nvGrpSpPr>
          <p:grpSpPr>
            <a:xfrm>
              <a:off x="1173497" y="2667820"/>
              <a:ext cx="1056970" cy="1002189"/>
              <a:chOff x="849647" y="1285703"/>
              <a:chExt cx="1056970" cy="1002189"/>
            </a:xfrm>
          </p:grpSpPr>
          <p:grpSp>
            <p:nvGrpSpPr>
              <p:cNvPr id="62" name="Graphic 4">
                <a:extLst>
                  <a:ext uri="{FF2B5EF4-FFF2-40B4-BE49-F238E27FC236}">
                    <a16:creationId xmlns:a16="http://schemas.microsoft.com/office/drawing/2014/main" id="{7DCECA4F-A89D-E677-DAC8-8DCB76899F70}"/>
                  </a:ext>
                </a:extLst>
              </p:cNvPr>
              <p:cNvGrpSpPr/>
              <p:nvPr/>
            </p:nvGrpSpPr>
            <p:grpSpPr>
              <a:xfrm>
                <a:off x="849647" y="1285703"/>
                <a:ext cx="1056970" cy="1002189"/>
                <a:chOff x="196363" y="2703207"/>
                <a:chExt cx="2699997" cy="2699997"/>
              </a:xfrm>
            </p:grpSpPr>
            <p:sp>
              <p:nvSpPr>
                <p:cNvPr id="64" name="Freeform: Shape 63">
                  <a:extLst>
                    <a:ext uri="{FF2B5EF4-FFF2-40B4-BE49-F238E27FC236}">
                      <a16:creationId xmlns:a16="http://schemas.microsoft.com/office/drawing/2014/main" id="{6D043D1C-F512-D66F-2FFF-2A6D5E7F0C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65" name="Graphic 4">
                  <a:extLst>
                    <a:ext uri="{FF2B5EF4-FFF2-40B4-BE49-F238E27FC236}">
                      <a16:creationId xmlns:a16="http://schemas.microsoft.com/office/drawing/2014/main" id="{D1F4DDF4-78DA-8965-4FCC-0261D60DBC70}"/>
                    </a:ext>
                  </a:extLst>
                </p:cNvPr>
                <p:cNvGrpSpPr/>
                <p:nvPr/>
              </p:nvGrpSpPr>
              <p:grpSpPr>
                <a:xfrm>
                  <a:off x="320422" y="2772840"/>
                  <a:ext cx="2451841" cy="2560724"/>
                  <a:chOff x="320422" y="2772840"/>
                  <a:chExt cx="2451841" cy="2560724"/>
                </a:xfrm>
                <a:solidFill>
                  <a:srgbClr val="000000"/>
                </a:solidFill>
              </p:grpSpPr>
              <p:grpSp>
                <p:nvGrpSpPr>
                  <p:cNvPr id="66" name="Graphic 4">
                    <a:extLst>
                      <a:ext uri="{FF2B5EF4-FFF2-40B4-BE49-F238E27FC236}">
                        <a16:creationId xmlns:a16="http://schemas.microsoft.com/office/drawing/2014/main" id="{AF8492FC-51A7-862C-D444-65DC8EF7611E}"/>
                      </a:ext>
                    </a:extLst>
                  </p:cNvPr>
                  <p:cNvGrpSpPr/>
                  <p:nvPr/>
                </p:nvGrpSpPr>
                <p:grpSpPr>
                  <a:xfrm>
                    <a:off x="816990" y="3125646"/>
                    <a:ext cx="1458632" cy="2207918"/>
                    <a:chOff x="816990" y="3125646"/>
                    <a:chExt cx="1458632" cy="2207918"/>
                  </a:xfrm>
                  <a:solidFill>
                    <a:srgbClr val="000000"/>
                  </a:solidFill>
                </p:grpSpPr>
                <p:sp>
                  <p:nvSpPr>
                    <p:cNvPr id="95" name="Freeform: Shape 94">
                      <a:extLst>
                        <a:ext uri="{FF2B5EF4-FFF2-40B4-BE49-F238E27FC236}">
                          <a16:creationId xmlns:a16="http://schemas.microsoft.com/office/drawing/2014/main" id="{3BA86DEC-76A2-EA65-96DC-C332EF22A55D}"/>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72B1D5"/>
                    </a:solidFill>
                    <a:ln w="16079" cap="flat">
                      <a:noFill/>
                      <a:prstDash val="solid"/>
                      <a:round/>
                    </a:ln>
                  </p:spPr>
                  <p:txBody>
                    <a:bodyPr rtlCol="0" anchor="ctr"/>
                    <a:lstStyle/>
                    <a:p>
                      <a:endParaRPr lang="en-CA" dirty="0"/>
                    </a:p>
                  </p:txBody>
                </p:sp>
                <p:sp>
                  <p:nvSpPr>
                    <p:cNvPr id="96" name="Freeform: Shape 95">
                      <a:extLst>
                        <a:ext uri="{FF2B5EF4-FFF2-40B4-BE49-F238E27FC236}">
                          <a16:creationId xmlns:a16="http://schemas.microsoft.com/office/drawing/2014/main" id="{A77AB372-6BEE-CC6C-3E3C-6DB1160A48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72B1D5"/>
                    </a:solidFill>
                    <a:ln w="10607"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EE6ED294-E52A-CA80-6F61-5EC619F12900}"/>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72B1D5"/>
                    </a:solidFill>
                    <a:ln w="4869"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F672BF13-BE21-BCB3-78AA-3329F5828959}"/>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72B1D5"/>
                    </a:solidFill>
                    <a:ln w="9525" cap="flat">
                      <a:noFill/>
                      <a:prstDash val="solid"/>
                      <a:round/>
                    </a:ln>
                  </p:spPr>
                  <p:txBody>
                    <a:bodyPr rtlCol="0" anchor="ctr"/>
                    <a:lstStyle/>
                    <a:p>
                      <a:endParaRPr lang="en-CA"/>
                    </a:p>
                  </p:txBody>
                </p:sp>
              </p:grpSp>
              <p:grpSp>
                <p:nvGrpSpPr>
                  <p:cNvPr id="67" name="Graphic 4">
                    <a:extLst>
                      <a:ext uri="{FF2B5EF4-FFF2-40B4-BE49-F238E27FC236}">
                        <a16:creationId xmlns:a16="http://schemas.microsoft.com/office/drawing/2014/main" id="{D8D1D3C3-A7E5-D380-F49B-4B335A9C6DB4}"/>
                      </a:ext>
                    </a:extLst>
                  </p:cNvPr>
                  <p:cNvGrpSpPr/>
                  <p:nvPr/>
                </p:nvGrpSpPr>
                <p:grpSpPr>
                  <a:xfrm>
                    <a:off x="320422" y="2772840"/>
                    <a:ext cx="1155763" cy="2179032"/>
                    <a:chOff x="320422" y="2772840"/>
                    <a:chExt cx="1155763" cy="2179032"/>
                  </a:xfrm>
                  <a:solidFill>
                    <a:srgbClr val="000000"/>
                  </a:solidFill>
                </p:grpSpPr>
                <p:sp>
                  <p:nvSpPr>
                    <p:cNvPr id="82" name="Freeform: Shape 81">
                      <a:extLst>
                        <a:ext uri="{FF2B5EF4-FFF2-40B4-BE49-F238E27FC236}">
                          <a16:creationId xmlns:a16="http://schemas.microsoft.com/office/drawing/2014/main" id="{106336EF-D026-752E-384E-6F4556345B87}"/>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72B1D5"/>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8CD5EB00-0691-3140-9E7A-1E05BDD57D9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72B1D5"/>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F6888FDF-642A-FEB5-AA17-9F9E546ACBA6}"/>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72B1D5"/>
                    </a:solidFill>
                    <a:ln w="9525" cap="flat">
                      <a:noFill/>
                      <a:prstDash val="solid"/>
                      <a:round/>
                    </a:ln>
                  </p:spPr>
                  <p:txBody>
                    <a:bodyPr rtlCol="0" anchor="ctr"/>
                    <a:lstStyle/>
                    <a:p>
                      <a:endParaRPr lang="en-CA"/>
                    </a:p>
                  </p:txBody>
                </p:sp>
                <p:sp>
                  <p:nvSpPr>
                    <p:cNvPr id="85" name="Freeform: Shape 84">
                      <a:extLst>
                        <a:ext uri="{FF2B5EF4-FFF2-40B4-BE49-F238E27FC236}">
                          <a16:creationId xmlns:a16="http://schemas.microsoft.com/office/drawing/2014/main" id="{96CBBCD6-7B9D-9327-B93E-6015DFCC645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72B1D5"/>
                    </a:solidFill>
                    <a:ln w="9525"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2B55D869-286C-48A0-6639-92ECA7D5ABB7}"/>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72B1D5"/>
                    </a:solidFill>
                    <a:ln w="9525"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639F9FD9-6221-B851-F6E6-480D68109EB8}"/>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72B1D5"/>
                    </a:solidFill>
                    <a:ln w="9525"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66756C0F-6213-A39C-53BE-AB42B14D9DC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72B1D5"/>
                    </a:solidFill>
                    <a:ln w="9525" cap="flat">
                      <a:noFill/>
                      <a:prstDash val="solid"/>
                      <a:round/>
                    </a:ln>
                  </p:spPr>
                  <p:txBody>
                    <a:bodyPr rtlCol="0" anchor="ctr"/>
                    <a:lstStyle/>
                    <a:p>
                      <a:endParaRPr lang="en-CA"/>
                    </a:p>
                  </p:txBody>
                </p:sp>
                <p:sp>
                  <p:nvSpPr>
                    <p:cNvPr id="89" name="Freeform: Shape 88">
                      <a:extLst>
                        <a:ext uri="{FF2B5EF4-FFF2-40B4-BE49-F238E27FC236}">
                          <a16:creationId xmlns:a16="http://schemas.microsoft.com/office/drawing/2014/main" id="{249920A6-57EF-390B-434B-E469188800D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72B1D5"/>
                    </a:solidFill>
                    <a:ln w="9525" cap="flat">
                      <a:noFill/>
                      <a:prstDash val="solid"/>
                      <a:round/>
                    </a:ln>
                  </p:spPr>
                  <p:txBody>
                    <a:bodyPr rtlCol="0" anchor="ctr"/>
                    <a:lstStyle/>
                    <a:p>
                      <a:endParaRPr lang="en-CA"/>
                    </a:p>
                  </p:txBody>
                </p:sp>
                <p:sp>
                  <p:nvSpPr>
                    <p:cNvPr id="90" name="Freeform: Shape 89">
                      <a:extLst>
                        <a:ext uri="{FF2B5EF4-FFF2-40B4-BE49-F238E27FC236}">
                          <a16:creationId xmlns:a16="http://schemas.microsoft.com/office/drawing/2014/main" id="{5ED25798-B0C4-71F7-09C8-4EB2FF80A186}"/>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72B1D5"/>
                    </a:solidFill>
                    <a:ln w="9525" cap="flat">
                      <a:noFill/>
                      <a:prstDash val="solid"/>
                      <a:round/>
                    </a:ln>
                  </p:spPr>
                  <p:txBody>
                    <a:bodyPr rtlCol="0" anchor="ctr"/>
                    <a:lstStyle/>
                    <a:p>
                      <a:endParaRPr lang="en-CA"/>
                    </a:p>
                  </p:txBody>
                </p:sp>
                <p:sp>
                  <p:nvSpPr>
                    <p:cNvPr id="91" name="Freeform: Shape 90">
                      <a:extLst>
                        <a:ext uri="{FF2B5EF4-FFF2-40B4-BE49-F238E27FC236}">
                          <a16:creationId xmlns:a16="http://schemas.microsoft.com/office/drawing/2014/main" id="{1A5E866A-3390-8A0E-73B5-C8D88132B8FF}"/>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72B1D5"/>
                    </a:solidFill>
                    <a:ln w="9525" cap="flat">
                      <a:noFill/>
                      <a:prstDash val="solid"/>
                      <a:round/>
                    </a:ln>
                  </p:spPr>
                  <p:txBody>
                    <a:bodyPr rtlCol="0" anchor="ctr"/>
                    <a:lstStyle/>
                    <a:p>
                      <a:endParaRPr lang="en-CA"/>
                    </a:p>
                  </p:txBody>
                </p:sp>
                <p:sp>
                  <p:nvSpPr>
                    <p:cNvPr id="92" name="Freeform: Shape 91">
                      <a:extLst>
                        <a:ext uri="{FF2B5EF4-FFF2-40B4-BE49-F238E27FC236}">
                          <a16:creationId xmlns:a16="http://schemas.microsoft.com/office/drawing/2014/main" id="{1A181ACB-FFB9-20F7-5E46-F3678B844253}"/>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72B1D5"/>
                    </a:solidFill>
                    <a:ln w="9525" cap="flat">
                      <a:noFill/>
                      <a:prstDash val="solid"/>
                      <a:round/>
                    </a:ln>
                  </p:spPr>
                  <p:txBody>
                    <a:bodyPr rtlCol="0" anchor="ctr"/>
                    <a:lstStyle/>
                    <a:p>
                      <a:endParaRPr lang="en-CA"/>
                    </a:p>
                  </p:txBody>
                </p:sp>
                <p:sp>
                  <p:nvSpPr>
                    <p:cNvPr id="93" name="Freeform: Shape 92">
                      <a:extLst>
                        <a:ext uri="{FF2B5EF4-FFF2-40B4-BE49-F238E27FC236}">
                          <a16:creationId xmlns:a16="http://schemas.microsoft.com/office/drawing/2014/main" id="{09DC3A6C-3DFE-9948-56F6-3AB457ECF436}"/>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72B1D5"/>
                    </a:solidFill>
                    <a:ln w="9525" cap="flat">
                      <a:noFill/>
                      <a:prstDash val="solid"/>
                      <a:round/>
                    </a:ln>
                  </p:spPr>
                  <p:txBody>
                    <a:bodyPr rtlCol="0" anchor="ctr"/>
                    <a:lstStyle/>
                    <a:p>
                      <a:endParaRPr lang="en-CA"/>
                    </a:p>
                  </p:txBody>
                </p:sp>
                <p:sp>
                  <p:nvSpPr>
                    <p:cNvPr id="94" name="Freeform: Shape 93">
                      <a:extLst>
                        <a:ext uri="{FF2B5EF4-FFF2-40B4-BE49-F238E27FC236}">
                          <a16:creationId xmlns:a16="http://schemas.microsoft.com/office/drawing/2014/main" id="{EC2B11E9-1124-76B8-16E8-F271968C50BA}"/>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72B1D5"/>
                    </a:solidFill>
                    <a:ln w="9525" cap="flat">
                      <a:noFill/>
                      <a:prstDash val="solid"/>
                      <a:round/>
                    </a:ln>
                  </p:spPr>
                  <p:txBody>
                    <a:bodyPr rtlCol="0" anchor="ctr"/>
                    <a:lstStyle/>
                    <a:p>
                      <a:endParaRPr lang="en-CA"/>
                    </a:p>
                  </p:txBody>
                </p:sp>
              </p:grpSp>
              <p:grpSp>
                <p:nvGrpSpPr>
                  <p:cNvPr id="68" name="Graphic 4">
                    <a:extLst>
                      <a:ext uri="{FF2B5EF4-FFF2-40B4-BE49-F238E27FC236}">
                        <a16:creationId xmlns:a16="http://schemas.microsoft.com/office/drawing/2014/main" id="{9A49AD27-600E-972B-8781-21F79CDD3502}"/>
                      </a:ext>
                    </a:extLst>
                  </p:cNvPr>
                  <p:cNvGrpSpPr/>
                  <p:nvPr/>
                </p:nvGrpSpPr>
                <p:grpSpPr>
                  <a:xfrm>
                    <a:off x="1616500" y="2772840"/>
                    <a:ext cx="1155763" cy="2179032"/>
                    <a:chOff x="1616500" y="2772840"/>
                    <a:chExt cx="1155763" cy="2179032"/>
                  </a:xfrm>
                  <a:solidFill>
                    <a:srgbClr val="000000"/>
                  </a:solidFill>
                </p:grpSpPr>
                <p:sp>
                  <p:nvSpPr>
                    <p:cNvPr id="69" name="Freeform: Shape 68">
                      <a:extLst>
                        <a:ext uri="{FF2B5EF4-FFF2-40B4-BE49-F238E27FC236}">
                          <a16:creationId xmlns:a16="http://schemas.microsoft.com/office/drawing/2014/main" id="{C5953283-CD13-0A60-2F31-0FBCF23B2F7F}"/>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72B1D5"/>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6035D3E8-B419-2BE8-0C4E-B08ECCC13594}"/>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72B1D5"/>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49252A3D-4CFA-3E61-F628-BBAA2D89CC6E}"/>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72B1D5"/>
                    </a:solidFill>
                    <a:ln w="9525" cap="flat">
                      <a:noFill/>
                      <a:prstDash val="solid"/>
                      <a:round/>
                    </a:ln>
                  </p:spPr>
                  <p:txBody>
                    <a:bodyPr rtlCol="0" anchor="ctr"/>
                    <a:lstStyle/>
                    <a:p>
                      <a:endParaRPr lang="en-CA" dirty="0"/>
                    </a:p>
                  </p:txBody>
                </p:sp>
                <p:sp>
                  <p:nvSpPr>
                    <p:cNvPr id="72" name="Freeform: Shape 71">
                      <a:extLst>
                        <a:ext uri="{FF2B5EF4-FFF2-40B4-BE49-F238E27FC236}">
                          <a16:creationId xmlns:a16="http://schemas.microsoft.com/office/drawing/2014/main" id="{576EE0B6-8339-99F8-280D-EC0C9DA5F77D}"/>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72B1D5"/>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E74DDE46-08B5-7494-E8FE-D7B29260227B}"/>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72B1D5"/>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3AC09735-0CD9-40FC-A2A0-061638BFB9D8}"/>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72B1D5"/>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612ED7A9-1521-B2EA-DE7E-E244148A0F01}"/>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72B1D5"/>
                    </a:solidFill>
                    <a:ln w="9525" cap="flat">
                      <a:noFill/>
                      <a:prstDash val="solid"/>
                      <a:round/>
                    </a:ln>
                  </p:spPr>
                  <p:txBody>
                    <a:bodyPr rtlCol="0" anchor="ctr"/>
                    <a:lstStyle/>
                    <a:p>
                      <a:endParaRPr lang="en-CA"/>
                    </a:p>
                  </p:txBody>
                </p:sp>
                <p:sp>
                  <p:nvSpPr>
                    <p:cNvPr id="76" name="Freeform: Shape 75">
                      <a:extLst>
                        <a:ext uri="{FF2B5EF4-FFF2-40B4-BE49-F238E27FC236}">
                          <a16:creationId xmlns:a16="http://schemas.microsoft.com/office/drawing/2014/main" id="{A2F37169-AC93-3821-6BEA-541963A04DD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72B1D5"/>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D580448D-5609-183A-8006-CA916FC80C5C}"/>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72B1D5"/>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D4CEBD23-F14C-BA80-4F19-7783CF00233F}"/>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72B1D5"/>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D5C5C634-1C2F-2BA4-3351-D2CA8B60B30C}"/>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72B1D5"/>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BBD826D1-EA55-4BF0-8856-4E057FD6ECDD}"/>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72B1D5"/>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646DC726-B5E2-EAF4-8050-550C5DBF609D}"/>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72B1D5"/>
                    </a:solidFill>
                    <a:ln w="9525" cap="flat">
                      <a:noFill/>
                      <a:prstDash val="solid"/>
                      <a:round/>
                    </a:ln>
                  </p:spPr>
                  <p:txBody>
                    <a:bodyPr rtlCol="0" anchor="ctr"/>
                    <a:lstStyle/>
                    <a:p>
                      <a:endParaRPr lang="en-CA"/>
                    </a:p>
                  </p:txBody>
                </p:sp>
              </p:grpSp>
            </p:grpSp>
          </p:grpSp>
          <p:pic>
            <p:nvPicPr>
              <p:cNvPr id="63" name="Graphic 62" descr="Female with solid fill">
                <a:extLst>
                  <a:ext uri="{FF2B5EF4-FFF2-40B4-BE49-F238E27FC236}">
                    <a16:creationId xmlns:a16="http://schemas.microsoft.com/office/drawing/2014/main" id="{CB0FE46C-F316-EF82-96EA-44FE6FAAC4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pic>
        <p:nvPicPr>
          <p:cNvPr id="3076" name="Picture 4" descr="Camera Svg Video Camera Svg Silhouette Cutting File Clipart - Etsy Canada">
            <a:extLst>
              <a:ext uri="{FF2B5EF4-FFF2-40B4-BE49-F238E27FC236}">
                <a16:creationId xmlns:a16="http://schemas.microsoft.com/office/drawing/2014/main" id="{D88B3425-07F8-1381-9628-4D4E24EC8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77" y="1491928"/>
            <a:ext cx="2371869" cy="177890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amera Svg Video Camera Svg Silhouette Cutting File Clipart - Etsy Canada">
            <a:extLst>
              <a:ext uri="{FF2B5EF4-FFF2-40B4-BE49-F238E27FC236}">
                <a16:creationId xmlns:a16="http://schemas.microsoft.com/office/drawing/2014/main" id="{0CB39BC7-F1B6-F94F-CE37-E51848246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56" y="3561463"/>
            <a:ext cx="2371869" cy="177890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2A124F7-A7C0-9F7C-3174-AA6BA2A55EB9}"/>
              </a:ext>
            </a:extLst>
          </p:cNvPr>
          <p:cNvSpPr txBox="1"/>
          <p:nvPr/>
        </p:nvSpPr>
        <p:spPr>
          <a:xfrm>
            <a:off x="4067869" y="4266005"/>
            <a:ext cx="385853" cy="369332"/>
          </a:xfrm>
          <a:prstGeom prst="rect">
            <a:avLst/>
          </a:prstGeom>
          <a:noFill/>
        </p:spPr>
        <p:txBody>
          <a:bodyPr wrap="square" rtlCol="0">
            <a:spAutoFit/>
          </a:bodyPr>
          <a:lstStyle/>
          <a:p>
            <a:r>
              <a:rPr lang="en-CA" b="1" dirty="0">
                <a:solidFill>
                  <a:schemeClr val="bg1"/>
                </a:solidFill>
              </a:rPr>
              <a:t>v</a:t>
            </a:r>
          </a:p>
        </p:txBody>
      </p:sp>
    </p:spTree>
    <p:extLst>
      <p:ext uri="{BB962C8B-B14F-4D97-AF65-F5344CB8AC3E}">
        <p14:creationId xmlns:p14="http://schemas.microsoft.com/office/powerpoint/2010/main" val="4276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description available.">
            <a:extLst>
              <a:ext uri="{FF2B5EF4-FFF2-40B4-BE49-F238E27FC236}">
                <a16:creationId xmlns:a16="http://schemas.microsoft.com/office/drawing/2014/main" id="{4204717B-CE8E-F583-93BC-B67412CA2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271" y="2276236"/>
            <a:ext cx="5770147" cy="4470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A1B79F-E5C4-E9D7-7F52-E869B639E5C5}"/>
              </a:ext>
            </a:extLst>
          </p:cNvPr>
          <p:cNvSpPr txBox="1"/>
          <p:nvPr/>
        </p:nvSpPr>
        <p:spPr>
          <a:xfrm>
            <a:off x="220691" y="1665015"/>
            <a:ext cx="11703513"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Network analysis is a useful tool for studying these effects </a:t>
            </a:r>
            <a:endParaRPr lang="en-CA" sz="3200"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FEF844C4-282D-86AB-62B6-62A2233F7540}"/>
              </a:ext>
            </a:extLst>
          </p:cNvPr>
          <p:cNvSpPr txBox="1"/>
          <p:nvPr/>
        </p:nvSpPr>
        <p:spPr>
          <a:xfrm>
            <a:off x="149901" y="111377"/>
            <a:ext cx="11703513"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To conclude…</a:t>
            </a:r>
            <a:endParaRPr lang="en-CA" sz="3200" b="1"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C3B8002-A3B8-6011-096C-C8D59EA61A71}"/>
              </a:ext>
            </a:extLst>
          </p:cNvPr>
          <p:cNvSpPr txBox="1"/>
          <p:nvPr/>
        </p:nvSpPr>
        <p:spPr>
          <a:xfrm>
            <a:off x="220691" y="566501"/>
            <a:ext cx="9642175"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Bed bugs are a useful model for studying sexual conflict</a:t>
            </a:r>
            <a:endParaRPr lang="en-CA" sz="3200" dirty="0">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96FC7ACB-B604-4D51-2CFC-F3B9EBA26766}"/>
              </a:ext>
            </a:extLst>
          </p:cNvPr>
          <p:cNvSpPr txBox="1"/>
          <p:nvPr/>
        </p:nvSpPr>
        <p:spPr>
          <a:xfrm>
            <a:off x="220691" y="1108385"/>
            <a:ext cx="11971309"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Sexual conflict can have complex effects on social and sexual behaviour</a:t>
            </a: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198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 r="4463"/>
          <a:stretch/>
        </p:blipFill>
        <p:spPr bwMode="auto">
          <a:xfrm>
            <a:off x="6169396" y="19263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3863" y="245795"/>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00952" y="979390"/>
            <a:ext cx="4733963" cy="5659178"/>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Yatharth Patel</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Rishitha Garapati</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5">
            <a:extLst>
              <a:ext uri="{28A0092B-C50C-407E-A947-70E740481C1C}">
                <a14:useLocalDpi xmlns:a14="http://schemas.microsoft.com/office/drawing/2010/main" val="0"/>
              </a:ext>
            </a:extLst>
          </a:blip>
          <a:srcRect l="7541" t="3685" r="16847"/>
          <a:stretch/>
        </p:blipFill>
        <p:spPr>
          <a:xfrm>
            <a:off x="6745937" y="1678347"/>
            <a:ext cx="2259633" cy="2318527"/>
          </a:xfrm>
          <a:prstGeom prst="rect">
            <a:avLst/>
          </a:prstGeom>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6"/>
          <a:srcRect l="6233" r="1447" b="9975"/>
          <a:stretch/>
        </p:blipFill>
        <p:spPr>
          <a:xfrm>
            <a:off x="4305134" y="4099846"/>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7"/>
          <a:srcRect r="1209" b="22358"/>
          <a:stretch/>
        </p:blipFill>
        <p:spPr>
          <a:xfrm>
            <a:off x="9130883" y="1682309"/>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8"/>
          <a:srcRect r="6310"/>
          <a:stretch/>
        </p:blipFill>
        <p:spPr>
          <a:xfrm>
            <a:off x="6745937" y="4099846"/>
            <a:ext cx="2259633" cy="2318527"/>
          </a:xfrm>
          <a:prstGeom prst="rect">
            <a:avLst/>
          </a:prstGeom>
        </p:spPr>
      </p:pic>
      <p:pic>
        <p:nvPicPr>
          <p:cNvPr id="3" name="Picture 2">
            <a:extLst>
              <a:ext uri="{FF2B5EF4-FFF2-40B4-BE49-F238E27FC236}">
                <a16:creationId xmlns:a16="http://schemas.microsoft.com/office/drawing/2014/main" id="{F16C0849-E62E-55B4-1A15-B1A8FF0D3D87}"/>
              </a:ext>
            </a:extLst>
          </p:cNvPr>
          <p:cNvPicPr>
            <a:picLocks noChangeAspect="1"/>
          </p:cNvPicPr>
          <p:nvPr/>
        </p:nvPicPr>
        <p:blipFill rotWithShape="1">
          <a:blip r:embed="rId9"/>
          <a:srcRect l="4049" b="13002"/>
          <a:stretch/>
        </p:blipFill>
        <p:spPr>
          <a:xfrm>
            <a:off x="4308411" y="1685491"/>
            <a:ext cx="2326501" cy="2318527"/>
          </a:xfrm>
          <a:prstGeom prst="rect">
            <a:avLst/>
          </a:prstGeom>
        </p:spPr>
      </p:pic>
      <p:pic>
        <p:nvPicPr>
          <p:cNvPr id="12" name="Picture 11">
            <a:extLst>
              <a:ext uri="{FF2B5EF4-FFF2-40B4-BE49-F238E27FC236}">
                <a16:creationId xmlns:a16="http://schemas.microsoft.com/office/drawing/2014/main" id="{7BE14396-4248-7489-5EA6-EBC86551ED7E}"/>
              </a:ext>
            </a:extLst>
          </p:cNvPr>
          <p:cNvPicPr>
            <a:picLocks noChangeAspect="1"/>
          </p:cNvPicPr>
          <p:nvPr/>
        </p:nvPicPr>
        <p:blipFill rotWithShape="1">
          <a:blip r:embed="rId10"/>
          <a:srcRect l="7168" r="2577"/>
          <a:stretch/>
        </p:blipFill>
        <p:spPr>
          <a:xfrm>
            <a:off x="9130883" y="4095670"/>
            <a:ext cx="2334592" cy="2322703"/>
          </a:xfrm>
          <a:prstGeom prst="rect">
            <a:avLst/>
          </a:prstGeom>
        </p:spPr>
      </p:pic>
    </p:spTree>
    <p:extLst>
      <p:ext uri="{BB962C8B-B14F-4D97-AF65-F5344CB8AC3E}">
        <p14:creationId xmlns:p14="http://schemas.microsoft.com/office/powerpoint/2010/main" val="1281523376"/>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10312329" y="6358690"/>
            <a:ext cx="1838175"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Parker (1979)</a:t>
            </a:r>
          </a:p>
        </p:txBody>
      </p:sp>
    </p:spTree>
    <p:extLst>
      <p:ext uri="{BB962C8B-B14F-4D97-AF65-F5344CB8AC3E}">
        <p14:creationId xmlns:p14="http://schemas.microsoft.com/office/powerpoint/2010/main" val="1711188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8328F-2512-46F2-90C6-26FCAD6613FE}"/>
              </a:ext>
            </a:extLst>
          </p:cNvPr>
          <p:cNvSpPr txBox="1"/>
          <p:nvPr/>
        </p:nvSpPr>
        <p:spPr>
          <a:xfrm>
            <a:off x="348470" y="921970"/>
            <a:ext cx="11658706"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2-shelter: </a:t>
            </a:r>
            <a:r>
              <a:rPr lang="en-US" sz="2800" dirty="0">
                <a:latin typeface="Helvetica" panose="020B0604020202020204" pitchFamily="34" charset="0"/>
                <a:cs typeface="Helvetica" panose="020B0604020202020204" pitchFamily="34" charset="0"/>
              </a:rPr>
              <a:t>Limited opportunities for female social avoidance strategies</a:t>
            </a:r>
            <a:endParaRPr lang="en-CA" sz="2800"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0B1E746-120C-4629-8E7D-8DB9F4B2F0E7}"/>
              </a:ext>
            </a:extLst>
          </p:cNvPr>
          <p:cNvSpPr txBox="1"/>
          <p:nvPr/>
        </p:nvSpPr>
        <p:spPr>
          <a:xfrm>
            <a:off x="3396088" y="5866362"/>
            <a:ext cx="5655916"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Three replicates of each treatment</a:t>
            </a:r>
            <a:endParaRPr lang="en-CA" sz="2800" dirty="0">
              <a:latin typeface="Helvetica" panose="020B0604020202020204"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3C792918-5399-4CFD-9C5F-8535E1216C13}"/>
              </a:ext>
            </a:extLst>
          </p:cNvPr>
          <p:cNvSpPr/>
          <p:nvPr/>
        </p:nvSpPr>
        <p:spPr>
          <a:xfrm>
            <a:off x="299950" y="277587"/>
            <a:ext cx="11762345" cy="646331"/>
          </a:xfrm>
          <a:prstGeom prst="rect">
            <a:avLst/>
          </a:prstGeom>
          <a:noFill/>
        </p:spPr>
        <p:txBody>
          <a:bodyPr wrap="square" lIns="91440" tIns="45720" rIns="91440" bIns="45720">
            <a:spAutoFit/>
          </a:bodyPr>
          <a:lstStyle/>
          <a:p>
            <a:r>
              <a:rPr lang="en-US" sz="3600" cap="none" spc="0" dirty="0">
                <a:ln w="0"/>
                <a:latin typeface="Helvetica" panose="020B0604020202020204" pitchFamily="34" charset="0"/>
                <a:cs typeface="Helvetica" panose="020B0604020202020204" pitchFamily="34" charset="0"/>
              </a:rPr>
              <a:t>Treatments</a:t>
            </a:r>
          </a:p>
        </p:txBody>
      </p:sp>
      <p:grpSp>
        <p:nvGrpSpPr>
          <p:cNvPr id="7" name="Group 6">
            <a:extLst>
              <a:ext uri="{FF2B5EF4-FFF2-40B4-BE49-F238E27FC236}">
                <a16:creationId xmlns:a16="http://schemas.microsoft.com/office/drawing/2014/main" id="{039EDD7E-DB50-422F-ADE5-0A504E2EB0BC}"/>
              </a:ext>
            </a:extLst>
          </p:cNvPr>
          <p:cNvGrpSpPr/>
          <p:nvPr/>
        </p:nvGrpSpPr>
        <p:grpSpPr>
          <a:xfrm>
            <a:off x="2224148" y="2415236"/>
            <a:ext cx="3943350" cy="3212096"/>
            <a:chOff x="395348" y="1915522"/>
            <a:chExt cx="3943350" cy="3212096"/>
          </a:xfrm>
        </p:grpSpPr>
        <p:grpSp>
          <p:nvGrpSpPr>
            <p:cNvPr id="4" name="Group 3">
              <a:extLst>
                <a:ext uri="{FF2B5EF4-FFF2-40B4-BE49-F238E27FC236}">
                  <a16:creationId xmlns:a16="http://schemas.microsoft.com/office/drawing/2014/main" id="{A1068C07-FC49-4390-AE1D-3F12AD0EA5A3}"/>
                </a:ext>
              </a:extLst>
            </p:cNvPr>
            <p:cNvGrpSpPr/>
            <p:nvPr/>
          </p:nvGrpSpPr>
          <p:grpSpPr>
            <a:xfrm>
              <a:off x="395348" y="1915522"/>
              <a:ext cx="3943350" cy="2733675"/>
              <a:chOff x="395348" y="1915522"/>
              <a:chExt cx="3943350" cy="2733675"/>
            </a:xfrm>
          </p:grpSpPr>
          <p:pic>
            <p:nvPicPr>
              <p:cNvPr id="17" name="Picture 16">
                <a:extLst>
                  <a:ext uri="{FF2B5EF4-FFF2-40B4-BE49-F238E27FC236}">
                    <a16:creationId xmlns:a16="http://schemas.microsoft.com/office/drawing/2014/main" id="{F3628FD8-D133-43BE-B5FC-F6ADF046F5E5}"/>
                  </a:ext>
                </a:extLst>
              </p:cNvPr>
              <p:cNvPicPr>
                <a:picLocks noChangeAspect="1"/>
              </p:cNvPicPr>
              <p:nvPr/>
            </p:nvPicPr>
            <p:blipFill>
              <a:blip r:embed="rId3"/>
              <a:stretch>
                <a:fillRect/>
              </a:stretch>
            </p:blipFill>
            <p:spPr>
              <a:xfrm>
                <a:off x="395348" y="1915522"/>
                <a:ext cx="3943350" cy="2733675"/>
              </a:xfrm>
              <a:prstGeom prst="rect">
                <a:avLst/>
              </a:prstGeom>
            </p:spPr>
          </p:pic>
          <p:sp>
            <p:nvSpPr>
              <p:cNvPr id="18" name="TextBox 17">
                <a:extLst>
                  <a:ext uri="{FF2B5EF4-FFF2-40B4-BE49-F238E27FC236}">
                    <a16:creationId xmlns:a16="http://schemas.microsoft.com/office/drawing/2014/main" id="{00C4867E-E755-4C02-BD3A-EC261BCBE596}"/>
                  </a:ext>
                </a:extLst>
              </p:cNvPr>
              <p:cNvSpPr txBox="1"/>
              <p:nvPr/>
            </p:nvSpPr>
            <p:spPr>
              <a:xfrm>
                <a:off x="2186101" y="2915139"/>
                <a:ext cx="276038" cy="307777"/>
              </a:xfrm>
              <a:prstGeom prst="rect">
                <a:avLst/>
              </a:prstGeom>
              <a:noFill/>
            </p:spPr>
            <p:txBody>
              <a:bodyPr wrap="none" rtlCol="0">
                <a:spAutoFit/>
              </a:bodyPr>
              <a:lstStyle/>
              <a:p>
                <a:r>
                  <a:rPr lang="en-CA" sz="1400" b="1" dirty="0"/>
                  <a:t>1</a:t>
                </a:r>
              </a:p>
            </p:txBody>
          </p:sp>
          <p:sp>
            <p:nvSpPr>
              <p:cNvPr id="21" name="TextBox 20">
                <a:extLst>
                  <a:ext uri="{FF2B5EF4-FFF2-40B4-BE49-F238E27FC236}">
                    <a16:creationId xmlns:a16="http://schemas.microsoft.com/office/drawing/2014/main" id="{73358BC2-6ED0-4AFC-B23E-DDD730A36995}"/>
                  </a:ext>
                </a:extLst>
              </p:cNvPr>
              <p:cNvSpPr txBox="1"/>
              <p:nvPr/>
            </p:nvSpPr>
            <p:spPr>
              <a:xfrm>
                <a:off x="2195532" y="3358559"/>
                <a:ext cx="276038" cy="307777"/>
              </a:xfrm>
              <a:prstGeom prst="rect">
                <a:avLst/>
              </a:prstGeom>
              <a:noFill/>
            </p:spPr>
            <p:txBody>
              <a:bodyPr wrap="none" rtlCol="0">
                <a:spAutoFit/>
              </a:bodyPr>
              <a:lstStyle/>
              <a:p>
                <a:r>
                  <a:rPr lang="en-CA" sz="1400" b="1" dirty="0"/>
                  <a:t>2</a:t>
                </a:r>
              </a:p>
            </p:txBody>
          </p:sp>
          <p:sp>
            <p:nvSpPr>
              <p:cNvPr id="19" name="Oval 18">
                <a:extLst>
                  <a:ext uri="{FF2B5EF4-FFF2-40B4-BE49-F238E27FC236}">
                    <a16:creationId xmlns:a16="http://schemas.microsoft.com/office/drawing/2014/main" id="{8ABE3B1C-C923-49D6-9BB3-513A5459C4F1}"/>
                  </a:ext>
                </a:extLst>
              </p:cNvPr>
              <p:cNvSpPr/>
              <p:nvPr/>
            </p:nvSpPr>
            <p:spPr>
              <a:xfrm>
                <a:off x="709779" y="3049978"/>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9" name="TextBox 28">
              <a:extLst>
                <a:ext uri="{FF2B5EF4-FFF2-40B4-BE49-F238E27FC236}">
                  <a16:creationId xmlns:a16="http://schemas.microsoft.com/office/drawing/2014/main" id="{8335B4A3-D59D-49F8-8C9D-509FF6997F04}"/>
                </a:ext>
              </a:extLst>
            </p:cNvPr>
            <p:cNvSpPr txBox="1"/>
            <p:nvPr/>
          </p:nvSpPr>
          <p:spPr>
            <a:xfrm>
              <a:off x="1739434" y="4665953"/>
              <a:ext cx="1388052"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grpSp>
      <p:grpSp>
        <p:nvGrpSpPr>
          <p:cNvPr id="8" name="Group 7">
            <a:extLst>
              <a:ext uri="{FF2B5EF4-FFF2-40B4-BE49-F238E27FC236}">
                <a16:creationId xmlns:a16="http://schemas.microsoft.com/office/drawing/2014/main" id="{7EB45693-B0DD-4CE6-A674-147A176683D1}"/>
              </a:ext>
            </a:extLst>
          </p:cNvPr>
          <p:cNvGrpSpPr/>
          <p:nvPr/>
        </p:nvGrpSpPr>
        <p:grpSpPr>
          <a:xfrm>
            <a:off x="6157973" y="2420404"/>
            <a:ext cx="3962400" cy="3233193"/>
            <a:chOff x="4329173" y="1920690"/>
            <a:chExt cx="3962400" cy="3233193"/>
          </a:xfrm>
        </p:grpSpPr>
        <p:grpSp>
          <p:nvGrpSpPr>
            <p:cNvPr id="5" name="Group 4">
              <a:extLst>
                <a:ext uri="{FF2B5EF4-FFF2-40B4-BE49-F238E27FC236}">
                  <a16:creationId xmlns:a16="http://schemas.microsoft.com/office/drawing/2014/main" id="{65E1855E-A2E2-4575-8A49-52E41DE92A23}"/>
                </a:ext>
              </a:extLst>
            </p:cNvPr>
            <p:cNvGrpSpPr/>
            <p:nvPr/>
          </p:nvGrpSpPr>
          <p:grpSpPr>
            <a:xfrm>
              <a:off x="4329173" y="1920690"/>
              <a:ext cx="3962400" cy="2714625"/>
              <a:chOff x="4329173" y="1920690"/>
              <a:chExt cx="3962400" cy="2714625"/>
            </a:xfrm>
          </p:grpSpPr>
          <p:pic>
            <p:nvPicPr>
              <p:cNvPr id="12" name="Picture 11">
                <a:extLst>
                  <a:ext uri="{FF2B5EF4-FFF2-40B4-BE49-F238E27FC236}">
                    <a16:creationId xmlns:a16="http://schemas.microsoft.com/office/drawing/2014/main" id="{D0BDB86C-7B2C-4FB2-9751-C2623CE742A1}"/>
                  </a:ext>
                </a:extLst>
              </p:cNvPr>
              <p:cNvPicPr>
                <a:picLocks noChangeAspect="1"/>
              </p:cNvPicPr>
              <p:nvPr/>
            </p:nvPicPr>
            <p:blipFill>
              <a:blip r:embed="rId4"/>
              <a:stretch>
                <a:fillRect/>
              </a:stretch>
            </p:blipFill>
            <p:spPr>
              <a:xfrm>
                <a:off x="4329173" y="1920690"/>
                <a:ext cx="3962400" cy="2714625"/>
              </a:xfrm>
              <a:prstGeom prst="rect">
                <a:avLst/>
              </a:prstGeom>
            </p:spPr>
          </p:pic>
          <p:sp>
            <p:nvSpPr>
              <p:cNvPr id="13" name="Oval 12">
                <a:extLst>
                  <a:ext uri="{FF2B5EF4-FFF2-40B4-BE49-F238E27FC236}">
                    <a16:creationId xmlns:a16="http://schemas.microsoft.com/office/drawing/2014/main" id="{4D473F77-9B56-474E-AD47-B4FA15CF5603}"/>
                  </a:ext>
                </a:extLst>
              </p:cNvPr>
              <p:cNvSpPr/>
              <p:nvPr/>
            </p:nvSpPr>
            <p:spPr>
              <a:xfrm>
                <a:off x="4634280" y="3051175"/>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TextBox 29">
              <a:extLst>
                <a:ext uri="{FF2B5EF4-FFF2-40B4-BE49-F238E27FC236}">
                  <a16:creationId xmlns:a16="http://schemas.microsoft.com/office/drawing/2014/main" id="{9C9B2882-4D4C-4AE4-8E88-C55A7C08D009}"/>
                </a:ext>
              </a:extLst>
            </p:cNvPr>
            <p:cNvSpPr txBox="1"/>
            <p:nvPr/>
          </p:nvSpPr>
          <p:spPr>
            <a:xfrm>
              <a:off x="5324779" y="4692218"/>
              <a:ext cx="1984150" cy="461665"/>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sp>
        <p:nvSpPr>
          <p:cNvPr id="23" name="TextBox 22">
            <a:extLst>
              <a:ext uri="{FF2B5EF4-FFF2-40B4-BE49-F238E27FC236}">
                <a16:creationId xmlns:a16="http://schemas.microsoft.com/office/drawing/2014/main" id="{CD4D64E0-D51D-419D-A94A-9C8E4715E890}"/>
              </a:ext>
            </a:extLst>
          </p:cNvPr>
          <p:cNvSpPr txBox="1"/>
          <p:nvPr/>
        </p:nvSpPr>
        <p:spPr>
          <a:xfrm>
            <a:off x="299950" y="1385508"/>
            <a:ext cx="11449824"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12-shelter: </a:t>
            </a:r>
            <a:r>
              <a:rPr lang="en-US" sz="2800" dirty="0">
                <a:latin typeface="Helvetica" panose="020B0604020202020204" pitchFamily="34" charset="0"/>
                <a:cs typeface="Helvetica" panose="020B0604020202020204" pitchFamily="34" charset="0"/>
              </a:rPr>
              <a:t>Ample opportunity for female social avoidance strategies</a:t>
            </a:r>
            <a:endParaRPr lang="en-CA" sz="2800" dirty="0">
              <a:latin typeface="Helvetica" panose="020B0604020202020204" pitchFamily="34" charset="0"/>
              <a:cs typeface="Helvetica" panose="020B0604020202020204" pitchFamily="34" charset="0"/>
            </a:endParaRPr>
          </a:p>
        </p:txBody>
      </p:sp>
      <p:sp>
        <p:nvSpPr>
          <p:cNvPr id="20" name="Rectangle 19">
            <a:extLst>
              <a:ext uri="{FF2B5EF4-FFF2-40B4-BE49-F238E27FC236}">
                <a16:creationId xmlns:a16="http://schemas.microsoft.com/office/drawing/2014/main" id="{0BD93C37-ADDF-2E28-2179-B81B3EFEE12E}"/>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1870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7A42C-060D-49E0-A312-6C90700F2F56}"/>
              </a:ext>
            </a:extLst>
          </p:cNvPr>
          <p:cNvSpPr txBox="1"/>
          <p:nvPr/>
        </p:nvSpPr>
        <p:spPr>
          <a:xfrm>
            <a:off x="246033" y="1616219"/>
            <a:ext cx="5142194" cy="954107"/>
          </a:xfrm>
          <a:prstGeom prst="rect">
            <a:avLst/>
          </a:prstGeom>
          <a:noFill/>
        </p:spPr>
        <p:txBody>
          <a:bodyPr wrap="square">
            <a:spAutoFit/>
          </a:bodyPr>
          <a:lstStyle/>
          <a:p>
            <a:pPr algn="ctr"/>
            <a:r>
              <a:rPr lang="en-US" sz="2800" dirty="0">
                <a:latin typeface="Helvetica" panose="020B0604020202020204" pitchFamily="34" charset="0"/>
                <a:cs typeface="Helvetica" panose="020B0604020202020204" pitchFamily="34" charset="0"/>
              </a:rPr>
              <a:t>1. Having fewer and weaker social connections</a:t>
            </a:r>
            <a:endParaRPr lang="en-CA"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1F0C6E4-6B42-4C58-8AE6-6900649AFB63}"/>
              </a:ext>
            </a:extLst>
          </p:cNvPr>
          <p:cNvSpPr txBox="1"/>
          <p:nvPr/>
        </p:nvSpPr>
        <p:spPr>
          <a:xfrm>
            <a:off x="246033" y="3989568"/>
            <a:ext cx="4618073" cy="1384995"/>
          </a:xfrm>
          <a:prstGeom prst="rect">
            <a:avLst/>
          </a:prstGeom>
          <a:noFill/>
        </p:spPr>
        <p:txBody>
          <a:bodyPr wrap="square">
            <a:spAutoFit/>
          </a:bodyPr>
          <a:lstStyle/>
          <a:p>
            <a:pPr algn="ctr"/>
            <a:r>
              <a:rPr lang="en-US" sz="2800" dirty="0">
                <a:latin typeface="Helvetica" panose="020B0604020202020204" pitchFamily="34" charset="0"/>
                <a:cs typeface="Helvetica" panose="020B0604020202020204" pitchFamily="34" charset="0"/>
              </a:rPr>
              <a:t>2. Aggregating more with other females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(assortment by sex)</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11686AE-3844-4A7C-A57A-953809E6A13C}"/>
              </a:ext>
            </a:extLst>
          </p:cNvPr>
          <p:cNvSpPr txBox="1"/>
          <p:nvPr/>
        </p:nvSpPr>
        <p:spPr>
          <a:xfrm>
            <a:off x="213323" y="166342"/>
            <a:ext cx="11547723" cy="584775"/>
          </a:xfrm>
          <a:prstGeom prst="rect">
            <a:avLst/>
          </a:prstGeom>
          <a:noFill/>
        </p:spPr>
        <p:txBody>
          <a:bodyPr wrap="square">
            <a:spAutoFit/>
          </a:bodyPr>
          <a:lstStyle/>
          <a:p>
            <a:r>
              <a:rPr lang="en-US" sz="3200" dirty="0">
                <a:latin typeface="Helvetica" panose="020B0604020202020204" pitchFamily="34" charset="0"/>
                <a:cs typeface="Helvetica" panose="020B0604020202020204" pitchFamily="34" charset="0"/>
              </a:rPr>
              <a:t>Females would evade sexual harassment by…</a:t>
            </a:r>
            <a:endParaRPr lang="en-CA" sz="3200" dirty="0">
              <a:latin typeface="Helvetica" panose="020B0604020202020204" pitchFamily="34" charset="0"/>
              <a:cs typeface="Helvetica" panose="020B0604020202020204" pitchFamily="34" charset="0"/>
            </a:endParaRPr>
          </a:p>
        </p:txBody>
      </p:sp>
      <p:grpSp>
        <p:nvGrpSpPr>
          <p:cNvPr id="118" name="Group 117">
            <a:extLst>
              <a:ext uri="{FF2B5EF4-FFF2-40B4-BE49-F238E27FC236}">
                <a16:creationId xmlns:a16="http://schemas.microsoft.com/office/drawing/2014/main" id="{BCF194AA-CCCA-49F1-B00D-F469D8F59E28}"/>
              </a:ext>
            </a:extLst>
          </p:cNvPr>
          <p:cNvGrpSpPr/>
          <p:nvPr/>
        </p:nvGrpSpPr>
        <p:grpSpPr>
          <a:xfrm>
            <a:off x="5327927" y="3926441"/>
            <a:ext cx="3593784" cy="1586789"/>
            <a:chOff x="695325" y="3661733"/>
            <a:chExt cx="3659723" cy="1587341"/>
          </a:xfrm>
        </p:grpSpPr>
        <p:cxnSp>
          <p:nvCxnSpPr>
            <p:cNvPr id="64" name="Straight Connector 63">
              <a:extLst>
                <a:ext uri="{FF2B5EF4-FFF2-40B4-BE49-F238E27FC236}">
                  <a16:creationId xmlns:a16="http://schemas.microsoft.com/office/drawing/2014/main" id="{CF2653A6-6553-47A6-9773-14F38B9EF95C}"/>
                </a:ext>
              </a:extLst>
            </p:cNvPr>
            <p:cNvCxnSpPr>
              <a:cxnSpLocks/>
            </p:cNvCxnSpPr>
            <p:nvPr/>
          </p:nvCxnSpPr>
          <p:spPr>
            <a:xfrm flipH="1">
              <a:off x="2333173" y="4044674"/>
              <a:ext cx="670666" cy="40014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4" name="Oval 3">
              <a:extLst>
                <a:ext uri="{FF2B5EF4-FFF2-40B4-BE49-F238E27FC236}">
                  <a16:creationId xmlns:a16="http://schemas.microsoft.com/office/drawing/2014/main" id="{600AB155-B37D-4366-BF40-F4503340DFBF}"/>
                </a:ext>
              </a:extLst>
            </p:cNvPr>
            <p:cNvSpPr/>
            <p:nvPr/>
          </p:nvSpPr>
          <p:spPr>
            <a:xfrm>
              <a:off x="695325"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10FF8E77-B4CB-45B3-85EB-E9A80BC75093}"/>
                </a:ext>
              </a:extLst>
            </p:cNvPr>
            <p:cNvSpPr/>
            <p:nvPr/>
          </p:nvSpPr>
          <p:spPr>
            <a:xfrm rot="18898190">
              <a:off x="1414464"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600C4FCC-9327-4524-958F-FA5F61F78C9A}"/>
                </a:ext>
              </a:extLst>
            </p:cNvPr>
            <p:cNvSpPr/>
            <p:nvPr/>
          </p:nvSpPr>
          <p:spPr>
            <a:xfrm>
              <a:off x="1452564" y="484902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7ABB184-2837-4722-8F50-165712D9A5DD}"/>
                </a:ext>
              </a:extLst>
            </p:cNvPr>
            <p:cNvSpPr/>
            <p:nvPr/>
          </p:nvSpPr>
          <p:spPr>
            <a:xfrm>
              <a:off x="2077214" y="4200469"/>
              <a:ext cx="511918" cy="497964"/>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3581AA1-D72F-400D-9FCA-4C1690E34189}"/>
                </a:ext>
              </a:extLst>
            </p:cNvPr>
            <p:cNvSpPr/>
            <p:nvPr/>
          </p:nvSpPr>
          <p:spPr>
            <a:xfrm>
              <a:off x="695325" y="4847393"/>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B299913-D7A2-4233-AEB5-97CA707BD117}"/>
                </a:ext>
              </a:extLst>
            </p:cNvPr>
            <p:cNvSpPr/>
            <p:nvPr/>
          </p:nvSpPr>
          <p:spPr>
            <a:xfrm rot="19305427">
              <a:off x="2962689" y="3661733"/>
              <a:ext cx="517491" cy="50865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078BAE0C-5D5B-42C1-8C8B-785D976659B9}"/>
                </a:ext>
              </a:extLst>
            </p:cNvPr>
            <p:cNvSpPr/>
            <p:nvPr/>
          </p:nvSpPr>
          <p:spPr>
            <a:xfrm>
              <a:off x="2978883" y="4846347"/>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E11DE94E-0E16-4D13-859C-35A6B4C0F2F4}"/>
                </a:ext>
              </a:extLst>
            </p:cNvPr>
            <p:cNvSpPr/>
            <p:nvPr/>
          </p:nvSpPr>
          <p:spPr>
            <a:xfrm>
              <a:off x="3945472" y="3744036"/>
              <a:ext cx="409576"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BC8C60F2-D25C-4857-A36C-2137B1869833}"/>
                </a:ext>
              </a:extLst>
            </p:cNvPr>
            <p:cNvSpPr/>
            <p:nvPr/>
          </p:nvSpPr>
          <p:spPr>
            <a:xfrm>
              <a:off x="3945471" y="4836341"/>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6" name="Straight Connector 5">
              <a:extLst>
                <a:ext uri="{FF2B5EF4-FFF2-40B4-BE49-F238E27FC236}">
                  <a16:creationId xmlns:a16="http://schemas.microsoft.com/office/drawing/2014/main" id="{89522F4F-874C-466E-877A-15DD908999F4}"/>
                </a:ext>
              </a:extLst>
            </p:cNvPr>
            <p:cNvCxnSpPr>
              <a:cxnSpLocks/>
              <a:stCxn id="4" idx="6"/>
              <a:endCxn id="9" idx="1"/>
            </p:cNvCxnSpPr>
            <p:nvPr/>
          </p:nvCxnSpPr>
          <p:spPr>
            <a:xfrm>
              <a:off x="1104900" y="3905809"/>
              <a:ext cx="311947" cy="2488"/>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9BFFEAB1-68C2-4845-8D02-DEE0A512318C}"/>
                </a:ext>
              </a:extLst>
            </p:cNvPr>
            <p:cNvCxnSpPr>
              <a:cxnSpLocks/>
              <a:stCxn id="12" idx="6"/>
              <a:endCxn id="10" idx="2"/>
            </p:cNvCxnSpPr>
            <p:nvPr/>
          </p:nvCxnSpPr>
          <p:spPr>
            <a:xfrm>
              <a:off x="1104900" y="5047418"/>
              <a:ext cx="347664" cy="163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45801D3F-5E90-4FF1-8D45-389D2C796AF4}"/>
                </a:ext>
              </a:extLst>
            </p:cNvPr>
            <p:cNvCxnSpPr>
              <a:cxnSpLocks/>
              <a:stCxn id="4" idx="4"/>
              <a:endCxn id="12" idx="0"/>
            </p:cNvCxnSpPr>
            <p:nvPr/>
          </p:nvCxnSpPr>
          <p:spPr>
            <a:xfrm>
              <a:off x="900113" y="4105834"/>
              <a:ext cx="0" cy="74155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5" name="Straight Connector 34">
              <a:extLst>
                <a:ext uri="{FF2B5EF4-FFF2-40B4-BE49-F238E27FC236}">
                  <a16:creationId xmlns:a16="http://schemas.microsoft.com/office/drawing/2014/main" id="{628A606E-DAE1-4B8A-B1B2-07F8121A9763}"/>
                </a:ext>
              </a:extLst>
            </p:cNvPr>
            <p:cNvCxnSpPr>
              <a:cxnSpLocks/>
              <a:stCxn id="11" idx="3"/>
              <a:endCxn id="10" idx="7"/>
            </p:cNvCxnSpPr>
            <p:nvPr/>
          </p:nvCxnSpPr>
          <p:spPr>
            <a:xfrm flipH="1">
              <a:off x="1802157" y="4625507"/>
              <a:ext cx="350026" cy="2821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809E0C11-082B-4677-A6B2-87428598848A}"/>
                </a:ext>
              </a:extLst>
            </p:cNvPr>
            <p:cNvCxnSpPr>
              <a:cxnSpLocks/>
              <a:stCxn id="9" idx="4"/>
              <a:endCxn id="11" idx="1"/>
            </p:cNvCxnSpPr>
            <p:nvPr/>
          </p:nvCxnSpPr>
          <p:spPr>
            <a:xfrm>
              <a:off x="1760766" y="4044674"/>
              <a:ext cx="391417" cy="22871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AD567C20-BDB2-45BC-AD11-75F9941C4E9D}"/>
                </a:ext>
              </a:extLst>
            </p:cNvPr>
            <p:cNvCxnSpPr>
              <a:cxnSpLocks/>
              <a:stCxn id="15" idx="2"/>
              <a:endCxn id="13" idx="5"/>
            </p:cNvCxnSpPr>
            <p:nvPr/>
          </p:nvCxnSpPr>
          <p:spPr>
            <a:xfrm flipH="1">
              <a:off x="3478453" y="3944061"/>
              <a:ext cx="467020" cy="1994"/>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175652BA-1FF2-444F-BF02-33D80FC97F3A}"/>
                </a:ext>
              </a:extLst>
            </p:cNvPr>
            <p:cNvCxnSpPr>
              <a:cxnSpLocks/>
              <a:stCxn id="15" idx="4"/>
              <a:endCxn id="16" idx="0"/>
            </p:cNvCxnSpPr>
            <p:nvPr/>
          </p:nvCxnSpPr>
          <p:spPr>
            <a:xfrm flipH="1">
              <a:off x="4150259" y="4144086"/>
              <a:ext cx="1" cy="69225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0" name="Straight Connector 79">
              <a:extLst>
                <a:ext uri="{FF2B5EF4-FFF2-40B4-BE49-F238E27FC236}">
                  <a16:creationId xmlns:a16="http://schemas.microsoft.com/office/drawing/2014/main" id="{2DA5001C-50AA-4A59-BC76-332CE0F0EF53}"/>
                </a:ext>
              </a:extLst>
            </p:cNvPr>
            <p:cNvCxnSpPr>
              <a:cxnSpLocks/>
              <a:stCxn id="16" idx="2"/>
              <a:endCxn id="14" idx="6"/>
            </p:cNvCxnSpPr>
            <p:nvPr/>
          </p:nvCxnSpPr>
          <p:spPr>
            <a:xfrm flipH="1">
              <a:off x="3388457" y="5036366"/>
              <a:ext cx="557014" cy="1000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3" name="Straight Connector 82">
              <a:extLst>
                <a:ext uri="{FF2B5EF4-FFF2-40B4-BE49-F238E27FC236}">
                  <a16:creationId xmlns:a16="http://schemas.microsoft.com/office/drawing/2014/main" id="{B3238AF1-C179-47A3-8684-125A7A43FE88}"/>
                </a:ext>
              </a:extLst>
            </p:cNvPr>
            <p:cNvCxnSpPr>
              <a:cxnSpLocks/>
              <a:stCxn id="14" idx="0"/>
              <a:endCxn id="13" idx="3"/>
            </p:cNvCxnSpPr>
            <p:nvPr/>
          </p:nvCxnSpPr>
          <p:spPr>
            <a:xfrm flipV="1">
              <a:off x="3183671" y="4168556"/>
              <a:ext cx="7389" cy="67779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07" name="Group 206">
            <a:extLst>
              <a:ext uri="{FF2B5EF4-FFF2-40B4-BE49-F238E27FC236}">
                <a16:creationId xmlns:a16="http://schemas.microsoft.com/office/drawing/2014/main" id="{EA108EA4-FA11-4379-9B8A-BA16B5F20C06}"/>
              </a:ext>
            </a:extLst>
          </p:cNvPr>
          <p:cNvGrpSpPr/>
          <p:nvPr/>
        </p:nvGrpSpPr>
        <p:grpSpPr>
          <a:xfrm rot="16200000">
            <a:off x="6246723" y="855806"/>
            <a:ext cx="2273347" cy="2419498"/>
            <a:chOff x="8267337" y="3373258"/>
            <a:chExt cx="2273347" cy="2419498"/>
          </a:xfrm>
        </p:grpSpPr>
        <p:cxnSp>
          <p:nvCxnSpPr>
            <p:cNvPr id="174" name="Straight Connector 173">
              <a:extLst>
                <a:ext uri="{FF2B5EF4-FFF2-40B4-BE49-F238E27FC236}">
                  <a16:creationId xmlns:a16="http://schemas.microsoft.com/office/drawing/2014/main" id="{CAF1035F-761D-4F55-B6BC-D2FD2FC1A81F}"/>
                </a:ext>
              </a:extLst>
            </p:cNvPr>
            <p:cNvCxnSpPr>
              <a:cxnSpLocks/>
            </p:cNvCxnSpPr>
            <p:nvPr/>
          </p:nvCxnSpPr>
          <p:spPr>
            <a:xfrm rot="5400000" flipV="1">
              <a:off x="9255101" y="4355089"/>
              <a:ext cx="725101" cy="523377"/>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71" name="Straight Connector 170">
              <a:extLst>
                <a:ext uri="{FF2B5EF4-FFF2-40B4-BE49-F238E27FC236}">
                  <a16:creationId xmlns:a16="http://schemas.microsoft.com/office/drawing/2014/main" id="{6536B2FA-F4EA-454A-8AD3-6F71FABC8BC1}"/>
                </a:ext>
              </a:extLst>
            </p:cNvPr>
            <p:cNvCxnSpPr>
              <a:cxnSpLocks/>
            </p:cNvCxnSpPr>
            <p:nvPr/>
          </p:nvCxnSpPr>
          <p:spPr>
            <a:xfrm flipH="1">
              <a:off x="8942006" y="4453644"/>
              <a:ext cx="355774" cy="529426"/>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161" name="Oval 160">
              <a:extLst>
                <a:ext uri="{FF2B5EF4-FFF2-40B4-BE49-F238E27FC236}">
                  <a16:creationId xmlns:a16="http://schemas.microsoft.com/office/drawing/2014/main" id="{BEF45173-3357-448A-98FB-EDA742A3B48E}"/>
                </a:ext>
              </a:extLst>
            </p:cNvPr>
            <p:cNvSpPr/>
            <p:nvPr/>
          </p:nvSpPr>
          <p:spPr>
            <a:xfrm>
              <a:off x="9121988" y="3975995"/>
              <a:ext cx="470955"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7B27F7D3-87D1-4938-BDB9-81AB8134F454}"/>
                </a:ext>
              </a:extLst>
            </p:cNvPr>
            <p:cNvSpPr/>
            <p:nvPr/>
          </p:nvSpPr>
          <p:spPr>
            <a:xfrm>
              <a:off x="8656891" y="4884670"/>
              <a:ext cx="470953" cy="497519"/>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Oval 162">
              <a:extLst>
                <a:ext uri="{FF2B5EF4-FFF2-40B4-BE49-F238E27FC236}">
                  <a16:creationId xmlns:a16="http://schemas.microsoft.com/office/drawing/2014/main" id="{75485020-49D7-46A3-A072-3A0B4487FC46}"/>
                </a:ext>
              </a:extLst>
            </p:cNvPr>
            <p:cNvSpPr/>
            <p:nvPr/>
          </p:nvSpPr>
          <p:spPr>
            <a:xfrm>
              <a:off x="9615604" y="4884673"/>
              <a:ext cx="523376"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Oval 164">
              <a:extLst>
                <a:ext uri="{FF2B5EF4-FFF2-40B4-BE49-F238E27FC236}">
                  <a16:creationId xmlns:a16="http://schemas.microsoft.com/office/drawing/2014/main" id="{7A51855A-A558-457F-A236-E500203CF3FF}"/>
                </a:ext>
              </a:extLst>
            </p:cNvPr>
            <p:cNvSpPr/>
            <p:nvPr/>
          </p:nvSpPr>
          <p:spPr>
            <a:xfrm>
              <a:off x="10287723" y="5531508"/>
              <a:ext cx="252961" cy="26124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6" name="Oval 165">
              <a:extLst>
                <a:ext uri="{FF2B5EF4-FFF2-40B4-BE49-F238E27FC236}">
                  <a16:creationId xmlns:a16="http://schemas.microsoft.com/office/drawing/2014/main" id="{1B8E6736-5539-471C-8209-284BA8FB6E5F}"/>
                </a:ext>
              </a:extLst>
            </p:cNvPr>
            <p:cNvSpPr/>
            <p:nvPr/>
          </p:nvSpPr>
          <p:spPr>
            <a:xfrm>
              <a:off x="9223282" y="3373258"/>
              <a:ext cx="265361" cy="269902"/>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7" name="Oval 166">
              <a:extLst>
                <a:ext uri="{FF2B5EF4-FFF2-40B4-BE49-F238E27FC236}">
                  <a16:creationId xmlns:a16="http://schemas.microsoft.com/office/drawing/2014/main" id="{4F11E6D8-307A-4A4A-AA63-0579F113C05F}"/>
                </a:ext>
              </a:extLst>
            </p:cNvPr>
            <p:cNvSpPr/>
            <p:nvPr/>
          </p:nvSpPr>
          <p:spPr>
            <a:xfrm>
              <a:off x="8267337" y="5531509"/>
              <a:ext cx="252961" cy="261247"/>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168" name="Straight Connector 167">
              <a:extLst>
                <a:ext uri="{FF2B5EF4-FFF2-40B4-BE49-F238E27FC236}">
                  <a16:creationId xmlns:a16="http://schemas.microsoft.com/office/drawing/2014/main" id="{43008FE6-A772-46EF-9983-0EE57029587F}"/>
                </a:ext>
              </a:extLst>
            </p:cNvPr>
            <p:cNvCxnSpPr>
              <a:cxnSpLocks/>
              <a:stCxn id="163" idx="2"/>
              <a:endCxn id="162" idx="6"/>
            </p:cNvCxnSpPr>
            <p:nvPr/>
          </p:nvCxnSpPr>
          <p:spPr>
            <a:xfrm rot="5400000" flipH="1">
              <a:off x="9371723" y="4889552"/>
              <a:ext cx="2" cy="487759"/>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2" name="Straight Connector 191">
              <a:extLst>
                <a:ext uri="{FF2B5EF4-FFF2-40B4-BE49-F238E27FC236}">
                  <a16:creationId xmlns:a16="http://schemas.microsoft.com/office/drawing/2014/main" id="{2292CF55-F70B-413E-A013-188256895899}"/>
                </a:ext>
              </a:extLst>
            </p:cNvPr>
            <p:cNvCxnSpPr>
              <a:cxnSpLocks/>
              <a:stCxn id="166" idx="4"/>
              <a:endCxn id="161" idx="0"/>
            </p:cNvCxnSpPr>
            <p:nvPr/>
          </p:nvCxnSpPr>
          <p:spPr>
            <a:xfrm rot="5400000" flipV="1">
              <a:off x="9190297" y="3808827"/>
              <a:ext cx="332835" cy="15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5" name="Straight Connector 194">
              <a:extLst>
                <a:ext uri="{FF2B5EF4-FFF2-40B4-BE49-F238E27FC236}">
                  <a16:creationId xmlns:a16="http://schemas.microsoft.com/office/drawing/2014/main" id="{E55A12CE-29BC-41F9-A2D5-82CE911FE1D2}"/>
                </a:ext>
              </a:extLst>
            </p:cNvPr>
            <p:cNvCxnSpPr>
              <a:cxnSpLocks/>
              <a:stCxn id="162" idx="3"/>
              <a:endCxn id="167" idx="7"/>
            </p:cNvCxnSpPr>
            <p:nvPr/>
          </p:nvCxnSpPr>
          <p:spPr>
            <a:xfrm rot="5400000">
              <a:off x="8474337" y="5318246"/>
              <a:ext cx="260439" cy="242607"/>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9" name="Straight Connector 198">
              <a:extLst>
                <a:ext uri="{FF2B5EF4-FFF2-40B4-BE49-F238E27FC236}">
                  <a16:creationId xmlns:a16="http://schemas.microsoft.com/office/drawing/2014/main" id="{012DD289-9BD9-421D-822D-B8C375055681}"/>
                </a:ext>
              </a:extLst>
            </p:cNvPr>
            <p:cNvCxnSpPr>
              <a:cxnSpLocks/>
              <a:stCxn id="163" idx="5"/>
              <a:endCxn id="165" idx="1"/>
            </p:cNvCxnSpPr>
            <p:nvPr/>
          </p:nvCxnSpPr>
          <p:spPr>
            <a:xfrm rot="5400000" flipV="1">
              <a:off x="10063331" y="5308332"/>
              <a:ext cx="260437" cy="262435"/>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10" name="Group 209">
            <a:extLst>
              <a:ext uri="{FF2B5EF4-FFF2-40B4-BE49-F238E27FC236}">
                <a16:creationId xmlns:a16="http://schemas.microsoft.com/office/drawing/2014/main" id="{1FB55DA1-71DE-4599-A413-1F116FE77B0F}"/>
              </a:ext>
            </a:extLst>
          </p:cNvPr>
          <p:cNvGrpSpPr/>
          <p:nvPr/>
        </p:nvGrpSpPr>
        <p:grpSpPr>
          <a:xfrm>
            <a:off x="9891596" y="1470717"/>
            <a:ext cx="1847935" cy="954107"/>
            <a:chOff x="9815945" y="1089962"/>
            <a:chExt cx="1847935" cy="954107"/>
          </a:xfrm>
        </p:grpSpPr>
        <p:sp>
          <p:nvSpPr>
            <p:cNvPr id="211" name="TextBox 210">
              <a:extLst>
                <a:ext uri="{FF2B5EF4-FFF2-40B4-BE49-F238E27FC236}">
                  <a16:creationId xmlns:a16="http://schemas.microsoft.com/office/drawing/2014/main" id="{57006FA8-BF7A-431A-A4B1-A288A2F2F882}"/>
                </a:ext>
              </a:extLst>
            </p:cNvPr>
            <p:cNvSpPr txBox="1"/>
            <p:nvPr/>
          </p:nvSpPr>
          <p:spPr>
            <a:xfrm>
              <a:off x="9815945" y="1089962"/>
              <a:ext cx="1847935" cy="954107"/>
            </a:xfrm>
            <a:prstGeom prst="rect">
              <a:avLst/>
            </a:prstGeom>
            <a:noFill/>
          </p:spPr>
          <p:txBody>
            <a:bodyPr wrap="square">
              <a:spAutoFit/>
            </a:bodyPr>
            <a:lstStyle/>
            <a:p>
              <a:pPr lvl="1"/>
              <a:r>
                <a:rPr lang="en-CA" sz="2800" dirty="0">
                  <a:latin typeface="Leelawadee UI" panose="020B0502040204020203" pitchFamily="34" charset="-34"/>
                  <a:cs typeface="Leelawadee UI" panose="020B0502040204020203" pitchFamily="34" charset="-34"/>
                </a:rPr>
                <a:t>Male</a:t>
              </a:r>
              <a:br>
                <a:rPr lang="en-CA" sz="2800" dirty="0">
                  <a:latin typeface="Leelawadee UI" panose="020B0502040204020203" pitchFamily="34" charset="-34"/>
                  <a:cs typeface="Leelawadee UI" panose="020B0502040204020203" pitchFamily="34" charset="-34"/>
                </a:rPr>
              </a:br>
              <a:r>
                <a:rPr lang="en-CA" sz="2800" dirty="0">
                  <a:latin typeface="Leelawadee UI" panose="020B0502040204020203" pitchFamily="34" charset="-34"/>
                  <a:cs typeface="Leelawadee UI" panose="020B0502040204020203" pitchFamily="34" charset="-34"/>
                </a:rPr>
                <a:t>Female</a:t>
              </a:r>
            </a:p>
          </p:txBody>
        </p:sp>
        <p:sp>
          <p:nvSpPr>
            <p:cNvPr id="212" name="Oval 211">
              <a:extLst>
                <a:ext uri="{FF2B5EF4-FFF2-40B4-BE49-F238E27FC236}">
                  <a16:creationId xmlns:a16="http://schemas.microsoft.com/office/drawing/2014/main" id="{7B375603-1531-476E-B3D3-3C8BF87512FE}"/>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3" name="Oval 212">
              <a:extLst>
                <a:ext uri="{FF2B5EF4-FFF2-40B4-BE49-F238E27FC236}">
                  <a16:creationId xmlns:a16="http://schemas.microsoft.com/office/drawing/2014/main" id="{9778911A-74C0-491E-897D-DE347DA5AF8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43" name="Rectangle 42">
            <a:extLst>
              <a:ext uri="{FF2B5EF4-FFF2-40B4-BE49-F238E27FC236}">
                <a16:creationId xmlns:a16="http://schemas.microsoft.com/office/drawing/2014/main" id="{3523256A-7A5A-4B3B-8472-18A3C88B8D38}"/>
              </a:ext>
            </a:extLst>
          </p:cNvPr>
          <p:cNvSpPr/>
          <p:nvPr/>
        </p:nvSpPr>
        <p:spPr>
          <a:xfrm>
            <a:off x="7899593" y="6380358"/>
            <a:ext cx="4162702" cy="400110"/>
          </a:xfrm>
          <a:prstGeom prst="rect">
            <a:avLst/>
          </a:prstGeom>
        </p:spPr>
        <p:txBody>
          <a:bodyPr wrap="square">
            <a:spAutoFit/>
          </a:bodyPr>
          <a:lstStyle/>
          <a:p>
            <a:r>
              <a:rPr lang="en-US" sz="2000" dirty="0" err="1">
                <a:ln w="0"/>
                <a:latin typeface="Leelawadee UI" panose="020B0502040204020203" pitchFamily="34" charset="-34"/>
                <a:cs typeface="Leelawadee UI" panose="020B0502040204020203" pitchFamily="34" charset="-34"/>
              </a:rPr>
              <a:t>Pfiester</a:t>
            </a:r>
            <a:r>
              <a:rPr lang="en-US" sz="2000" dirty="0">
                <a:ln w="0"/>
                <a:latin typeface="Leelawadee UI" panose="020B0502040204020203" pitchFamily="34" charset="-34"/>
                <a:cs typeface="Leelawadee UI" panose="020B0502040204020203" pitchFamily="34" charset="-34"/>
              </a:rPr>
              <a:t>, Koehler, and Pereira (2009)</a:t>
            </a:r>
          </a:p>
        </p:txBody>
      </p:sp>
    </p:spTree>
    <p:extLst>
      <p:ext uri="{BB962C8B-B14F-4D97-AF65-F5344CB8AC3E}">
        <p14:creationId xmlns:p14="http://schemas.microsoft.com/office/powerpoint/2010/main" val="9613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B58A4D4-EA59-4319-B9C9-C203EF99E169}"/>
              </a:ext>
            </a:extLst>
          </p:cNvPr>
          <p:cNvGrpSpPr/>
          <p:nvPr/>
        </p:nvGrpSpPr>
        <p:grpSpPr>
          <a:xfrm>
            <a:off x="1629625" y="941260"/>
            <a:ext cx="8657376" cy="5389252"/>
            <a:chOff x="2265918" y="659071"/>
            <a:chExt cx="9095007" cy="6044601"/>
          </a:xfrm>
        </p:grpSpPr>
        <p:grpSp>
          <p:nvGrpSpPr>
            <p:cNvPr id="20" name="Group 19">
              <a:extLst>
                <a:ext uri="{FF2B5EF4-FFF2-40B4-BE49-F238E27FC236}">
                  <a16:creationId xmlns:a16="http://schemas.microsoft.com/office/drawing/2014/main" id="{9AEFAC9F-5B64-4D68-BD94-3BEF9C4D398F}"/>
                </a:ext>
              </a:extLst>
            </p:cNvPr>
            <p:cNvGrpSpPr/>
            <p:nvPr/>
          </p:nvGrpSpPr>
          <p:grpSpPr>
            <a:xfrm>
              <a:off x="2265918" y="659071"/>
              <a:ext cx="8914287" cy="6044601"/>
              <a:chOff x="281476" y="670588"/>
              <a:chExt cx="8914287" cy="6044601"/>
            </a:xfrm>
          </p:grpSpPr>
          <p:pic>
            <p:nvPicPr>
              <p:cNvPr id="9" name="Picture 8">
                <a:extLst>
                  <a:ext uri="{FF2B5EF4-FFF2-40B4-BE49-F238E27FC236}">
                    <a16:creationId xmlns:a16="http://schemas.microsoft.com/office/drawing/2014/main" id="{2AF1A0BD-8FBF-4849-A77B-2F3BC99348C4}"/>
                  </a:ext>
                </a:extLst>
              </p:cNvPr>
              <p:cNvPicPr>
                <a:picLocks noChangeAspect="1"/>
              </p:cNvPicPr>
              <p:nvPr/>
            </p:nvPicPr>
            <p:blipFill rotWithShape="1">
              <a:blip r:embed="rId3"/>
              <a:srcRect t="1369" b="1"/>
              <a:stretch/>
            </p:blipFill>
            <p:spPr>
              <a:xfrm>
                <a:off x="281476" y="3784260"/>
                <a:ext cx="2971429" cy="2930729"/>
              </a:xfrm>
              <a:prstGeom prst="rect">
                <a:avLst/>
              </a:prstGeom>
            </p:spPr>
          </p:pic>
          <p:pic>
            <p:nvPicPr>
              <p:cNvPr id="11" name="Picture 10">
                <a:extLst>
                  <a:ext uri="{FF2B5EF4-FFF2-40B4-BE49-F238E27FC236}">
                    <a16:creationId xmlns:a16="http://schemas.microsoft.com/office/drawing/2014/main" id="{A4998F80-278A-49A1-8CB5-E36A94654E4B}"/>
                  </a:ext>
                </a:extLst>
              </p:cNvPr>
              <p:cNvPicPr>
                <a:picLocks noChangeAspect="1"/>
              </p:cNvPicPr>
              <p:nvPr/>
            </p:nvPicPr>
            <p:blipFill rotWithShape="1">
              <a:blip r:embed="rId4"/>
              <a:srcRect t="1369" b="1"/>
              <a:stretch/>
            </p:blipFill>
            <p:spPr>
              <a:xfrm>
                <a:off x="281476" y="692762"/>
                <a:ext cx="2971429" cy="2930729"/>
              </a:xfrm>
              <a:prstGeom prst="rect">
                <a:avLst/>
              </a:prstGeom>
            </p:spPr>
          </p:pic>
          <p:pic>
            <p:nvPicPr>
              <p:cNvPr id="13" name="Picture 12">
                <a:extLst>
                  <a:ext uri="{FF2B5EF4-FFF2-40B4-BE49-F238E27FC236}">
                    <a16:creationId xmlns:a16="http://schemas.microsoft.com/office/drawing/2014/main" id="{4E0E3FE4-7A8E-4483-AA63-896E1A76570A}"/>
                  </a:ext>
                </a:extLst>
              </p:cNvPr>
              <p:cNvPicPr>
                <a:picLocks noChangeAspect="1"/>
              </p:cNvPicPr>
              <p:nvPr/>
            </p:nvPicPr>
            <p:blipFill rotWithShape="1">
              <a:blip r:embed="rId5"/>
              <a:srcRect t="1369" b="1"/>
              <a:stretch/>
            </p:blipFill>
            <p:spPr>
              <a:xfrm>
                <a:off x="3252905" y="3784260"/>
                <a:ext cx="2971429" cy="2930729"/>
              </a:xfrm>
              <a:prstGeom prst="rect">
                <a:avLst/>
              </a:prstGeom>
            </p:spPr>
          </p:pic>
          <p:pic>
            <p:nvPicPr>
              <p:cNvPr id="15" name="Picture 14">
                <a:extLst>
                  <a:ext uri="{FF2B5EF4-FFF2-40B4-BE49-F238E27FC236}">
                    <a16:creationId xmlns:a16="http://schemas.microsoft.com/office/drawing/2014/main" id="{49A414B0-E9C7-4C56-A7DC-61178799379F}"/>
                  </a:ext>
                </a:extLst>
              </p:cNvPr>
              <p:cNvPicPr>
                <a:picLocks noChangeAspect="1"/>
              </p:cNvPicPr>
              <p:nvPr/>
            </p:nvPicPr>
            <p:blipFill rotWithShape="1">
              <a:blip r:embed="rId6"/>
              <a:srcRect t="1697"/>
              <a:stretch/>
            </p:blipFill>
            <p:spPr>
              <a:xfrm>
                <a:off x="3252904" y="675452"/>
                <a:ext cx="2971429" cy="2921000"/>
              </a:xfrm>
              <a:prstGeom prst="rect">
                <a:avLst/>
              </a:prstGeom>
            </p:spPr>
          </p:pic>
          <p:pic>
            <p:nvPicPr>
              <p:cNvPr id="17" name="Picture 16">
                <a:extLst>
                  <a:ext uri="{FF2B5EF4-FFF2-40B4-BE49-F238E27FC236}">
                    <a16:creationId xmlns:a16="http://schemas.microsoft.com/office/drawing/2014/main" id="{9E4B2814-07FD-4230-8B31-F3D9666E343B}"/>
                  </a:ext>
                </a:extLst>
              </p:cNvPr>
              <p:cNvPicPr>
                <a:picLocks noChangeAspect="1"/>
              </p:cNvPicPr>
              <p:nvPr/>
            </p:nvPicPr>
            <p:blipFill rotWithShape="1">
              <a:blip r:embed="rId7"/>
              <a:srcRect t="1369" b="1"/>
              <a:stretch/>
            </p:blipFill>
            <p:spPr>
              <a:xfrm>
                <a:off x="6224334" y="670588"/>
                <a:ext cx="2971429" cy="2930729"/>
              </a:xfrm>
              <a:prstGeom prst="rect">
                <a:avLst/>
              </a:prstGeom>
            </p:spPr>
          </p:pic>
          <p:pic>
            <p:nvPicPr>
              <p:cNvPr id="19" name="Picture 18">
                <a:extLst>
                  <a:ext uri="{FF2B5EF4-FFF2-40B4-BE49-F238E27FC236}">
                    <a16:creationId xmlns:a16="http://schemas.microsoft.com/office/drawing/2014/main" id="{623650EF-6892-462E-AAC3-FEC6A9BF2E54}"/>
                  </a:ext>
                </a:extLst>
              </p:cNvPr>
              <p:cNvPicPr>
                <a:picLocks noChangeAspect="1"/>
              </p:cNvPicPr>
              <p:nvPr/>
            </p:nvPicPr>
            <p:blipFill rotWithShape="1">
              <a:blip r:embed="rId8"/>
              <a:srcRect t="1363"/>
              <a:stretch/>
            </p:blipFill>
            <p:spPr>
              <a:xfrm>
                <a:off x="6224334" y="3784260"/>
                <a:ext cx="2971429" cy="2930929"/>
              </a:xfrm>
              <a:prstGeom prst="rect">
                <a:avLst/>
              </a:prstGeom>
            </p:spPr>
          </p:pic>
        </p:grpSp>
        <p:sp>
          <p:nvSpPr>
            <p:cNvPr id="23" name="TextBox 22">
              <a:extLst>
                <a:ext uri="{FF2B5EF4-FFF2-40B4-BE49-F238E27FC236}">
                  <a16:creationId xmlns:a16="http://schemas.microsoft.com/office/drawing/2014/main" id="{B74CB6F0-92D0-436D-A018-DA7E759A307E}"/>
                </a:ext>
              </a:extLst>
            </p:cNvPr>
            <p:cNvSpPr txBox="1"/>
            <p:nvPr/>
          </p:nvSpPr>
          <p:spPr>
            <a:xfrm>
              <a:off x="4223801" y="2280034"/>
              <a:ext cx="772969" cy="307777"/>
            </a:xfrm>
            <a:prstGeom prst="rect">
              <a:avLst/>
            </a:prstGeom>
            <a:noFill/>
          </p:spPr>
          <p:txBody>
            <a:bodyPr wrap="none" rtlCol="0">
              <a:spAutoFit/>
            </a:bodyPr>
            <a:lstStyle/>
            <a:p>
              <a:r>
                <a:rPr lang="en-CA" sz="1400" b="1" dirty="0"/>
                <a:t>p = 0.28</a:t>
              </a:r>
            </a:p>
          </p:txBody>
        </p:sp>
        <p:sp>
          <p:nvSpPr>
            <p:cNvPr id="24" name="TextBox 23">
              <a:extLst>
                <a:ext uri="{FF2B5EF4-FFF2-40B4-BE49-F238E27FC236}">
                  <a16:creationId xmlns:a16="http://schemas.microsoft.com/office/drawing/2014/main" id="{78318613-0E76-4ABD-B529-BAE87288CAB1}"/>
                </a:ext>
              </a:extLst>
            </p:cNvPr>
            <p:cNvSpPr txBox="1"/>
            <p:nvPr/>
          </p:nvSpPr>
          <p:spPr>
            <a:xfrm>
              <a:off x="7435806" y="2280033"/>
              <a:ext cx="772969" cy="307777"/>
            </a:xfrm>
            <a:prstGeom prst="rect">
              <a:avLst/>
            </a:prstGeom>
            <a:noFill/>
          </p:spPr>
          <p:txBody>
            <a:bodyPr wrap="none" rtlCol="0">
              <a:spAutoFit/>
            </a:bodyPr>
            <a:lstStyle/>
            <a:p>
              <a:r>
                <a:rPr lang="en-CA" sz="1400" b="1" dirty="0"/>
                <a:t>p = 0.06</a:t>
              </a:r>
            </a:p>
          </p:txBody>
        </p:sp>
        <p:sp>
          <p:nvSpPr>
            <p:cNvPr id="25" name="TextBox 24">
              <a:extLst>
                <a:ext uri="{FF2B5EF4-FFF2-40B4-BE49-F238E27FC236}">
                  <a16:creationId xmlns:a16="http://schemas.microsoft.com/office/drawing/2014/main" id="{D37D9A8C-A213-4FB4-A9A3-DC267EBC6A06}"/>
                </a:ext>
              </a:extLst>
            </p:cNvPr>
            <p:cNvSpPr txBox="1"/>
            <p:nvPr/>
          </p:nvSpPr>
          <p:spPr>
            <a:xfrm>
              <a:off x="10407234" y="2280032"/>
              <a:ext cx="772969" cy="307777"/>
            </a:xfrm>
            <a:prstGeom prst="rect">
              <a:avLst/>
            </a:prstGeom>
            <a:noFill/>
          </p:spPr>
          <p:txBody>
            <a:bodyPr wrap="none" rtlCol="0">
              <a:spAutoFit/>
            </a:bodyPr>
            <a:lstStyle/>
            <a:p>
              <a:r>
                <a:rPr lang="en-CA" sz="1400" b="1" dirty="0"/>
                <a:t>p &lt; 0.05</a:t>
              </a:r>
            </a:p>
          </p:txBody>
        </p:sp>
        <p:sp>
          <p:nvSpPr>
            <p:cNvPr id="26" name="TextBox 25">
              <a:extLst>
                <a:ext uri="{FF2B5EF4-FFF2-40B4-BE49-F238E27FC236}">
                  <a16:creationId xmlns:a16="http://schemas.microsoft.com/office/drawing/2014/main" id="{6036F59F-0F46-409A-94C4-B46660A4ADAF}"/>
                </a:ext>
              </a:extLst>
            </p:cNvPr>
            <p:cNvSpPr txBox="1"/>
            <p:nvPr/>
          </p:nvSpPr>
          <p:spPr>
            <a:xfrm>
              <a:off x="4326290" y="5442472"/>
              <a:ext cx="772969" cy="307777"/>
            </a:xfrm>
            <a:prstGeom prst="rect">
              <a:avLst/>
            </a:prstGeom>
            <a:noFill/>
          </p:spPr>
          <p:txBody>
            <a:bodyPr wrap="none" rtlCol="0">
              <a:spAutoFit/>
            </a:bodyPr>
            <a:lstStyle/>
            <a:p>
              <a:r>
                <a:rPr lang="en-CA" sz="1400" b="1" dirty="0"/>
                <a:t>p = 0.73</a:t>
              </a:r>
            </a:p>
          </p:txBody>
        </p:sp>
        <p:sp>
          <p:nvSpPr>
            <p:cNvPr id="27" name="TextBox 26">
              <a:extLst>
                <a:ext uri="{FF2B5EF4-FFF2-40B4-BE49-F238E27FC236}">
                  <a16:creationId xmlns:a16="http://schemas.microsoft.com/office/drawing/2014/main" id="{08663BD6-1156-4CEB-B593-533E479D37E9}"/>
                </a:ext>
              </a:extLst>
            </p:cNvPr>
            <p:cNvSpPr txBox="1"/>
            <p:nvPr/>
          </p:nvSpPr>
          <p:spPr>
            <a:xfrm>
              <a:off x="7512260" y="5442471"/>
              <a:ext cx="772969" cy="307777"/>
            </a:xfrm>
            <a:prstGeom prst="rect">
              <a:avLst/>
            </a:prstGeom>
            <a:noFill/>
          </p:spPr>
          <p:txBody>
            <a:bodyPr wrap="none" rtlCol="0">
              <a:spAutoFit/>
            </a:bodyPr>
            <a:lstStyle/>
            <a:p>
              <a:r>
                <a:rPr lang="en-CA" sz="1400" b="1" dirty="0"/>
                <a:t>p = 0.38</a:t>
              </a:r>
            </a:p>
          </p:txBody>
        </p:sp>
        <p:sp>
          <p:nvSpPr>
            <p:cNvPr id="28" name="TextBox 27">
              <a:extLst>
                <a:ext uri="{FF2B5EF4-FFF2-40B4-BE49-F238E27FC236}">
                  <a16:creationId xmlns:a16="http://schemas.microsoft.com/office/drawing/2014/main" id="{D3F30120-1AB2-4537-94E8-94CD8E654061}"/>
                </a:ext>
              </a:extLst>
            </p:cNvPr>
            <p:cNvSpPr txBox="1"/>
            <p:nvPr/>
          </p:nvSpPr>
          <p:spPr>
            <a:xfrm>
              <a:off x="10587956" y="5442470"/>
              <a:ext cx="772969" cy="307777"/>
            </a:xfrm>
            <a:prstGeom prst="rect">
              <a:avLst/>
            </a:prstGeom>
            <a:noFill/>
          </p:spPr>
          <p:txBody>
            <a:bodyPr wrap="none" rtlCol="0">
              <a:spAutoFit/>
            </a:bodyPr>
            <a:lstStyle/>
            <a:p>
              <a:r>
                <a:rPr lang="en-CA" sz="1400" b="1" dirty="0"/>
                <a:t>p = 0.89</a:t>
              </a:r>
            </a:p>
          </p:txBody>
        </p:sp>
      </p:grpSp>
      <p:sp>
        <p:nvSpPr>
          <p:cNvPr id="18" name="Title 1">
            <a:extLst>
              <a:ext uri="{FF2B5EF4-FFF2-40B4-BE49-F238E27FC236}">
                <a16:creationId xmlns:a16="http://schemas.microsoft.com/office/drawing/2014/main" id="{4E8EBA7F-475D-07E9-3130-FFE2C09FB1A6}"/>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Aggregations were not assorted by sex</a:t>
            </a:r>
          </a:p>
        </p:txBody>
      </p:sp>
      <p:sp>
        <p:nvSpPr>
          <p:cNvPr id="21" name="Rectangle 20">
            <a:extLst>
              <a:ext uri="{FF2B5EF4-FFF2-40B4-BE49-F238E27FC236}">
                <a16:creationId xmlns:a16="http://schemas.microsoft.com/office/drawing/2014/main" id="{966FA5AC-7CD2-160D-0B54-9421C7764B9B}"/>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3404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55B9E-BBD8-4BB8-9D2C-3F13C867FB36}"/>
              </a:ext>
            </a:extLst>
          </p:cNvPr>
          <p:cNvSpPr/>
          <p:nvPr/>
        </p:nvSpPr>
        <p:spPr>
          <a:xfrm>
            <a:off x="214827" y="277587"/>
            <a:ext cx="11762345" cy="646331"/>
          </a:xfrm>
          <a:prstGeom prst="rect">
            <a:avLst/>
          </a:prstGeom>
          <a:noFill/>
        </p:spPr>
        <p:txBody>
          <a:bodyPr wrap="square" lIns="91440" tIns="45720" rIns="91440" bIns="45720">
            <a:spAutoFit/>
          </a:bodyPr>
          <a:lstStyle/>
          <a:p>
            <a:r>
              <a:rPr lang="en-US" sz="3600" dirty="0">
                <a:ln w="0"/>
                <a:latin typeface="Helvetica" panose="020B0604020202020204" pitchFamily="34" charset="0"/>
                <a:cs typeface="Helvetica" panose="020B0604020202020204" pitchFamily="34" charset="0"/>
              </a:rPr>
              <a:t>Social avoidance summary</a:t>
            </a:r>
            <a:endParaRPr lang="en-US" sz="3600" cap="none" spc="0" dirty="0">
              <a:ln w="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99FC52F6-1938-470A-B1A7-118854CE36EE}"/>
              </a:ext>
            </a:extLst>
          </p:cNvPr>
          <p:cNvSpPr txBox="1"/>
          <p:nvPr/>
        </p:nvSpPr>
        <p:spPr>
          <a:xfrm>
            <a:off x="285749" y="1692902"/>
            <a:ext cx="11691423" cy="1415772"/>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larger groups, females are incapable of evading males through:</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Weaker/less social connections</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Aggregating with same-sex individuals</a:t>
            </a:r>
            <a:r>
              <a:rPr lang="en-CA" sz="2900" dirty="0">
                <a:latin typeface="Helvetica" panose="020B0604020202020204" pitchFamily="34" charset="0"/>
                <a:cs typeface="Helvetica" panose="020B0604020202020204" pitchFamily="34" charset="0"/>
              </a:rPr>
              <a:t>				</a:t>
            </a:r>
          </a:p>
        </p:txBody>
      </p:sp>
      <p:sp>
        <p:nvSpPr>
          <p:cNvPr id="7" name="TextBox 6">
            <a:extLst>
              <a:ext uri="{FF2B5EF4-FFF2-40B4-BE49-F238E27FC236}">
                <a16:creationId xmlns:a16="http://schemas.microsoft.com/office/drawing/2014/main" id="{05B4F197-3432-2F33-E3BC-CEEEB2F00897}"/>
              </a:ext>
            </a:extLst>
          </p:cNvPr>
          <p:cNvSpPr txBox="1"/>
          <p:nvPr/>
        </p:nvSpPr>
        <p:spPr>
          <a:xfrm>
            <a:off x="285749" y="1039105"/>
            <a:ext cx="10476035"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9" name="TextBox 8">
            <a:extLst>
              <a:ext uri="{FF2B5EF4-FFF2-40B4-BE49-F238E27FC236}">
                <a16:creationId xmlns:a16="http://schemas.microsoft.com/office/drawing/2014/main" id="{08621FE5-97FD-9A3C-21B6-1E5734802710}"/>
              </a:ext>
            </a:extLst>
          </p:cNvPr>
          <p:cNvSpPr txBox="1"/>
          <p:nvPr/>
        </p:nvSpPr>
        <p:spPr>
          <a:xfrm>
            <a:off x="285749" y="3159695"/>
            <a:ext cx="6224381"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Sexual conflict over social situations</a:t>
            </a:r>
          </a:p>
        </p:txBody>
      </p:sp>
      <p:pic>
        <p:nvPicPr>
          <p:cNvPr id="10" name="Picture 2">
            <a:extLst>
              <a:ext uri="{FF2B5EF4-FFF2-40B4-BE49-F238E27FC236}">
                <a16:creationId xmlns:a16="http://schemas.microsoft.com/office/drawing/2014/main" id="{C66206FE-7BC0-67E7-DDF3-0B1E93C90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7577334" y="3945167"/>
            <a:ext cx="4399838" cy="26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725" y="1619431"/>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 r="13813"/>
          <a:stretch/>
        </p:blipFill>
        <p:spPr bwMode="auto">
          <a:xfrm>
            <a:off x="6283725" y="3732145"/>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274609" y="3286733"/>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9519361" y="2207351"/>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9683411" y="4493373"/>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2812648" y="6358690"/>
            <a:ext cx="9337857" cy="400110"/>
          </a:xfrm>
          <a:prstGeom prst="rect">
            <a:avLst/>
          </a:prstGeom>
        </p:spPr>
        <p:txBody>
          <a:bodyPr wrap="square">
            <a:spAutoFit/>
          </a:bodyPr>
          <a:lstStyle/>
          <a:p>
            <a:pPr algn="r"/>
            <a:r>
              <a:rPr lang="en-US" sz="2000" dirty="0" err="1">
                <a:ln w="0"/>
                <a:solidFill>
                  <a:schemeClr val="bg2">
                    <a:lumMod val="50000"/>
                  </a:schemeClr>
                </a:solidFill>
                <a:latin typeface="Helvetica" panose="020B0604020202020204" pitchFamily="34" charset="0"/>
                <a:cs typeface="Helvetica" panose="020B0604020202020204" pitchFamily="34" charset="0"/>
              </a:rPr>
              <a:t>Arnqvist</a:t>
            </a:r>
            <a:r>
              <a:rPr lang="en-US" sz="2000" dirty="0">
                <a:ln w="0"/>
                <a:solidFill>
                  <a:schemeClr val="bg2">
                    <a:lumMod val="50000"/>
                  </a:schemeClr>
                </a:solidFill>
                <a:latin typeface="Helvetica" panose="020B0604020202020204" pitchFamily="34" charset="0"/>
                <a:cs typeface="Helvetica" panose="020B0604020202020204" pitchFamily="34" charset="0"/>
              </a:rPr>
              <a:t> et al. (2021); Lawrence (1992); Pusey and Packer (1994)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14338" name="Picture 2" descr="a seed beetle penis">
            <a:extLst>
              <a:ext uri="{FF2B5EF4-FFF2-40B4-BE49-F238E27FC236}">
                <a16:creationId xmlns:a16="http://schemas.microsoft.com/office/drawing/2014/main" id="{BAC309D9-B2D5-2427-6449-6D9250F91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648" y="1617730"/>
            <a:ext cx="3343912" cy="41798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0E9A4FE-F240-614F-3A74-C899E72CBFD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social and sexual dynamics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B2CF795D-4448-3CD4-CBC9-F59FF0912598}"/>
              </a:ext>
            </a:extLst>
          </p:cNvPr>
          <p:cNvSpPr txBox="1"/>
          <p:nvPr/>
        </p:nvSpPr>
        <p:spPr>
          <a:xfrm>
            <a:off x="4593163" y="6036201"/>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Number</a:t>
            </a:r>
            <a:r>
              <a:rPr lang="en-US" sz="2800" dirty="0">
                <a:effectLst/>
                <a:latin typeface="Helvetica" panose="020B0604020202020204" pitchFamily="34" charset="0"/>
                <a:ea typeface="Calibri" panose="020F0502020204030204" pitchFamily="34" charset="0"/>
                <a:cs typeface="Helvetica" panose="020B0604020202020204" pitchFamily="34" charset="0"/>
              </a:rPr>
              <a:t> of matings</a:t>
            </a:r>
            <a:endParaRPr lang="en-CA" sz="2800" dirty="0">
              <a:latin typeface="Helvetica" panose="020B0604020202020204"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CE04B557-5B54-E99A-33A5-12A8464E2053}"/>
              </a:ext>
            </a:extLst>
          </p:cNvPr>
          <p:cNvGrpSpPr/>
          <p:nvPr/>
        </p:nvGrpSpPr>
        <p:grpSpPr>
          <a:xfrm>
            <a:off x="8909956" y="2576569"/>
            <a:ext cx="4005944" cy="985579"/>
            <a:chOff x="8909956" y="2576569"/>
            <a:chExt cx="4005944" cy="985579"/>
          </a:xfrm>
        </p:grpSpPr>
        <p:grpSp>
          <p:nvGrpSpPr>
            <p:cNvPr id="31" name="Group 30">
              <a:extLst>
                <a:ext uri="{FF2B5EF4-FFF2-40B4-BE49-F238E27FC236}">
                  <a16:creationId xmlns:a16="http://schemas.microsoft.com/office/drawing/2014/main" id="{060C0521-5789-E451-C1C2-C5ECEA9445BC}"/>
                </a:ext>
              </a:extLst>
            </p:cNvPr>
            <p:cNvGrpSpPr/>
            <p:nvPr/>
          </p:nvGrpSpPr>
          <p:grpSpPr>
            <a:xfrm>
              <a:off x="8915400" y="2576569"/>
              <a:ext cx="4000500" cy="985579"/>
              <a:chOff x="8915400" y="2576569"/>
              <a:chExt cx="4000500" cy="985579"/>
            </a:xfrm>
          </p:grpSpPr>
          <p:sp>
            <p:nvSpPr>
              <p:cNvPr id="26" name="TextBox 25">
                <a:extLst>
                  <a:ext uri="{FF2B5EF4-FFF2-40B4-BE49-F238E27FC236}">
                    <a16:creationId xmlns:a16="http://schemas.microsoft.com/office/drawing/2014/main" id="{2D1F95DD-D000-73F8-C38B-46BABAB3A82E}"/>
                  </a:ext>
                </a:extLst>
              </p:cNvPr>
              <p:cNvSpPr txBox="1"/>
              <p:nvPr/>
            </p:nvSpPr>
            <p:spPr>
              <a:xfrm>
                <a:off x="9491736" y="2576569"/>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Males</a:t>
                </a:r>
                <a:endParaRPr lang="en-CA" sz="2800" dirty="0">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17048337-4011-26D7-E6BC-259E1B3F981A}"/>
                  </a:ext>
                </a:extLst>
              </p:cNvPr>
              <p:cNvSpPr txBox="1"/>
              <p:nvPr/>
            </p:nvSpPr>
            <p:spPr>
              <a:xfrm>
                <a:off x="9491735" y="3038928"/>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Females</a:t>
                </a:r>
                <a:endParaRPr lang="en-CA" sz="2800" dirty="0">
                  <a:latin typeface="Helvetica" panose="020B0604020202020204" pitchFamily="34" charset="0"/>
                  <a:cs typeface="Helvetica" panose="020B0604020202020204" pitchFamily="34" charset="0"/>
                </a:endParaRPr>
              </a:p>
            </p:txBody>
          </p:sp>
          <p:cxnSp>
            <p:nvCxnSpPr>
              <p:cNvPr id="29" name="Straight Connector 28">
                <a:extLst>
                  <a:ext uri="{FF2B5EF4-FFF2-40B4-BE49-F238E27FC236}">
                    <a16:creationId xmlns:a16="http://schemas.microsoft.com/office/drawing/2014/main" id="{E608678D-CEB2-544C-D9F2-93DCB39CB54F}"/>
                  </a:ext>
                </a:extLst>
              </p:cNvPr>
              <p:cNvCxnSpPr/>
              <p:nvPr/>
            </p:nvCxnSpPr>
            <p:spPr>
              <a:xfrm>
                <a:off x="8915400" y="2838179"/>
                <a:ext cx="500743" cy="0"/>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4BBE651D-6A2E-B331-83CC-088102CF07D8}"/>
                </a:ext>
              </a:extLst>
            </p:cNvPr>
            <p:cNvCxnSpPr/>
            <p:nvPr/>
          </p:nvCxnSpPr>
          <p:spPr>
            <a:xfrm>
              <a:off x="8909956" y="3300538"/>
              <a:ext cx="50074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3CC2D40-28DB-84E2-435A-969FCFA9B362}"/>
              </a:ext>
            </a:extLst>
          </p:cNvPr>
          <p:cNvGrpSpPr/>
          <p:nvPr/>
        </p:nvGrpSpPr>
        <p:grpSpPr>
          <a:xfrm>
            <a:off x="3122367" y="1449187"/>
            <a:ext cx="5746943" cy="4510141"/>
            <a:chOff x="3122367" y="1449187"/>
            <a:chExt cx="5746943" cy="4510141"/>
          </a:xfrm>
        </p:grpSpPr>
        <p:cxnSp>
          <p:nvCxnSpPr>
            <p:cNvPr id="11" name="Straight Connector 10">
              <a:extLst>
                <a:ext uri="{FF2B5EF4-FFF2-40B4-BE49-F238E27FC236}">
                  <a16:creationId xmlns:a16="http://schemas.microsoft.com/office/drawing/2014/main" id="{636BCC9E-91EC-0226-6F06-90C472C1D75E}"/>
                </a:ext>
              </a:extLst>
            </p:cNvPr>
            <p:cNvCxnSpPr>
              <a:cxnSpLocks/>
            </p:cNvCxnSpPr>
            <p:nvPr/>
          </p:nvCxnSpPr>
          <p:spPr>
            <a:xfrm flipV="1">
              <a:off x="3792109" y="1643548"/>
              <a:ext cx="3354362" cy="42765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D9414D7B-B387-25D7-1E50-2EC10E47B7A4}"/>
                </a:ext>
              </a:extLst>
            </p:cNvPr>
            <p:cNvSpPr/>
            <p:nvPr/>
          </p:nvSpPr>
          <p:spPr>
            <a:xfrm>
              <a:off x="3826327" y="4516392"/>
              <a:ext cx="4669971" cy="1415484"/>
            </a:xfrm>
            <a:custGeom>
              <a:avLst/>
              <a:gdLst>
                <a:gd name="connsiteX0" fmla="*/ 0 w 4669971"/>
                <a:gd name="connsiteY0" fmla="*/ 1415484 h 1415484"/>
                <a:gd name="connsiteX1" fmla="*/ 1910442 w 4669971"/>
                <a:gd name="connsiteY1" fmla="*/ 5784 h 1415484"/>
                <a:gd name="connsiteX2" fmla="*/ 4669971 w 4669971"/>
                <a:gd name="connsiteY2" fmla="*/ 882084 h 1415484"/>
                <a:gd name="connsiteX3" fmla="*/ 4669971 w 4669971"/>
                <a:gd name="connsiteY3" fmla="*/ 882084 h 1415484"/>
              </a:gdLst>
              <a:ahLst/>
              <a:cxnLst>
                <a:cxn ang="0">
                  <a:pos x="connsiteX0" y="connsiteY0"/>
                </a:cxn>
                <a:cxn ang="0">
                  <a:pos x="connsiteX1" y="connsiteY1"/>
                </a:cxn>
                <a:cxn ang="0">
                  <a:pos x="connsiteX2" y="connsiteY2"/>
                </a:cxn>
                <a:cxn ang="0">
                  <a:pos x="connsiteX3" y="connsiteY3"/>
                </a:cxn>
              </a:cxnLst>
              <a:rect l="l" t="t" r="r" b="b"/>
              <a:pathLst>
                <a:path w="4669971" h="1415484">
                  <a:moveTo>
                    <a:pt x="0" y="1415484"/>
                  </a:moveTo>
                  <a:cubicBezTo>
                    <a:pt x="566057" y="755084"/>
                    <a:pt x="1132114" y="94684"/>
                    <a:pt x="1910442" y="5784"/>
                  </a:cubicBezTo>
                  <a:cubicBezTo>
                    <a:pt x="2688771" y="-83116"/>
                    <a:pt x="4669971" y="882084"/>
                    <a:pt x="4669971" y="882084"/>
                  </a:cubicBezTo>
                  <a:lnTo>
                    <a:pt x="4669971" y="882084"/>
                  </a:lnTo>
                </a:path>
              </a:pathLst>
            </a:custGeom>
            <a:ln w="5715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dirty="0"/>
            </a:p>
          </p:txBody>
        </p:sp>
        <p:sp>
          <p:nvSpPr>
            <p:cNvPr id="8" name="TextBox 7">
              <a:extLst>
                <a:ext uri="{FF2B5EF4-FFF2-40B4-BE49-F238E27FC236}">
                  <a16:creationId xmlns:a16="http://schemas.microsoft.com/office/drawing/2014/main" id="{79676523-D5D8-80E4-2E01-53803A29B434}"/>
                </a:ext>
              </a:extLst>
            </p:cNvPr>
            <p:cNvSpPr txBox="1"/>
            <p:nvPr/>
          </p:nvSpPr>
          <p:spPr>
            <a:xfrm rot="16200000">
              <a:off x="2715380" y="3302390"/>
              <a:ext cx="1337194" cy="523220"/>
            </a:xfrm>
            <a:prstGeom prst="rect">
              <a:avLst/>
            </a:prstGeom>
            <a:noFill/>
          </p:spPr>
          <p:txBody>
            <a:bodyPr wrap="square">
              <a:spAutoFit/>
            </a:bodyPr>
            <a:lstStyle/>
            <a:p>
              <a:r>
                <a:rPr lang="en-US" sz="2800" dirty="0">
                  <a:effectLst/>
                  <a:latin typeface="Helvetica" panose="020B0604020202020204" pitchFamily="34" charset="0"/>
                  <a:ea typeface="Calibri" panose="020F0502020204030204" pitchFamily="34" charset="0"/>
                  <a:cs typeface="Helvetica" panose="020B0604020202020204" pitchFamily="34" charset="0"/>
                </a:rPr>
                <a:t>Fitness</a:t>
              </a:r>
              <a:endParaRPr lang="en-CA" sz="2800" dirty="0">
                <a:latin typeface="Helvetica" panose="020B0604020202020204" pitchFamily="34" charset="0"/>
                <a:cs typeface="Helvetica" panose="020B0604020202020204" pitchFamily="34" charset="0"/>
              </a:endParaRPr>
            </a:p>
          </p:txBody>
        </p:sp>
        <p:cxnSp>
          <p:nvCxnSpPr>
            <p:cNvPr id="34" name="Straight Arrow Connector 33">
              <a:extLst>
                <a:ext uri="{FF2B5EF4-FFF2-40B4-BE49-F238E27FC236}">
                  <a16:creationId xmlns:a16="http://schemas.microsoft.com/office/drawing/2014/main" id="{42341A0A-FF17-440A-6F71-7239398E4F57}"/>
                </a:ext>
              </a:extLst>
            </p:cNvPr>
            <p:cNvCxnSpPr>
              <a:cxnSpLocks/>
            </p:cNvCxnSpPr>
            <p:nvPr/>
          </p:nvCxnSpPr>
          <p:spPr>
            <a:xfrm flipV="1">
              <a:off x="3765500" y="1449187"/>
              <a:ext cx="0" cy="451014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A773303-F6E2-12C4-0A4B-B693A864DC0F}"/>
                </a:ext>
              </a:extLst>
            </p:cNvPr>
            <p:cNvCxnSpPr>
              <a:cxnSpLocks/>
            </p:cNvCxnSpPr>
            <p:nvPr/>
          </p:nvCxnSpPr>
          <p:spPr>
            <a:xfrm>
              <a:off x="3741181" y="5952163"/>
              <a:ext cx="5128129"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5232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02615"/>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077392" y="6394970"/>
            <a:ext cx="7114608"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Stutt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(2001), Reinhardt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(2007)  </a:t>
            </a:r>
          </a:p>
        </p:txBody>
      </p:sp>
      <p:sp>
        <p:nvSpPr>
          <p:cNvPr id="6" name="TextBox 5">
            <a:extLst>
              <a:ext uri="{FF2B5EF4-FFF2-40B4-BE49-F238E27FC236}">
                <a16:creationId xmlns:a16="http://schemas.microsoft.com/office/drawing/2014/main" id="{DEF4F1C6-12AF-448E-8C43-7DBA5C501E54}"/>
              </a:ext>
            </a:extLst>
          </p:cNvPr>
          <p:cNvSpPr txBox="1"/>
          <p:nvPr/>
        </p:nvSpPr>
        <p:spPr>
          <a:xfrm>
            <a:off x="903329" y="1902838"/>
            <a:ext cx="5596196" cy="1384995"/>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Often cited as an example of sexual conflict as they have obligate </a:t>
            </a:r>
            <a:r>
              <a:rPr lang="en-CA" sz="2800" b="1" dirty="0">
                <a:latin typeface="Helvetica" panose="020B0604020202020204" pitchFamily="34" charset="0"/>
                <a:cs typeface="Helvetica" panose="020B0604020202020204" pitchFamily="34" charset="0"/>
              </a:rPr>
              <a:t>traumatic insemination</a:t>
            </a:r>
          </a:p>
        </p:txBody>
      </p:sp>
      <p:sp>
        <p:nvSpPr>
          <p:cNvPr id="7" name="Content Placeholder 2">
            <a:extLst>
              <a:ext uri="{FF2B5EF4-FFF2-40B4-BE49-F238E27FC236}">
                <a16:creationId xmlns:a16="http://schemas.microsoft.com/office/drawing/2014/main" id="{86DDD111-6F5B-4E5F-9295-4EFC73A39A01}"/>
              </a:ext>
            </a:extLst>
          </p:cNvPr>
          <p:cNvSpPr txBox="1">
            <a:spLocks/>
          </p:cNvSpPr>
          <p:nvPr/>
        </p:nvSpPr>
        <p:spPr>
          <a:xfrm>
            <a:off x="129065" y="228041"/>
            <a:ext cx="5966936"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Bed bugs as a model organism</a:t>
            </a:r>
          </a:p>
        </p:txBody>
      </p:sp>
      <p:sp>
        <p:nvSpPr>
          <p:cNvPr id="9" name="TextBox 8">
            <a:extLst>
              <a:ext uri="{FF2B5EF4-FFF2-40B4-BE49-F238E27FC236}">
                <a16:creationId xmlns:a16="http://schemas.microsoft.com/office/drawing/2014/main" id="{582A58B9-0F48-DEF9-E99E-440D0EF1DD1A}"/>
              </a:ext>
            </a:extLst>
          </p:cNvPr>
          <p:cNvSpPr txBox="1"/>
          <p:nvPr/>
        </p:nvSpPr>
        <p:spPr>
          <a:xfrm>
            <a:off x="496871" y="3741741"/>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Form aggregations and use aggregation/alarm pheromones</a:t>
            </a:r>
            <a:endParaRPr lang="en-CA"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0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3F3BE7CF-A472-D910-EFEE-EB088263F8BB}"/>
              </a:ext>
            </a:extLst>
          </p:cNvPr>
          <p:cNvSpPr txBox="1"/>
          <p:nvPr/>
        </p:nvSpPr>
        <p:spPr>
          <a:xfrm>
            <a:off x="293614" y="5837154"/>
            <a:ext cx="11976358"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Tracked aggregation patterns of six bed bug populations (12 M, 12 F) over 6 days</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pic>
        <p:nvPicPr>
          <p:cNvPr id="20" name="Picture 4">
            <a:extLst>
              <a:ext uri="{FF2B5EF4-FFF2-40B4-BE49-F238E27FC236}">
                <a16:creationId xmlns:a16="http://schemas.microsoft.com/office/drawing/2014/main" id="{256C8EBC-7DF9-DF28-180D-B9632813C0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000" contrast="34000"/>
                    </a14:imgEffect>
                  </a14:imgLayer>
                </a14:imgProps>
              </a:ext>
              <a:ext uri="{28A0092B-C50C-407E-A947-70E740481C1C}">
                <a14:useLocalDpi xmlns:a14="http://schemas.microsoft.com/office/drawing/2010/main" val="0"/>
              </a:ext>
            </a:extLst>
          </a:blip>
          <a:srcRect l="10700" t="19504" r="2462" b="15502"/>
          <a:stretch/>
        </p:blipFill>
        <p:spPr bwMode="auto">
          <a:xfrm>
            <a:off x="7643886" y="1388997"/>
            <a:ext cx="3259422" cy="43367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CA" sz="3200" dirty="0">
                <a:latin typeface="Helvetica" panose="020B0604020202020204" pitchFamily="34" charset="0"/>
                <a:cs typeface="Helvetica" panose="020B0604020202020204" pitchFamily="34" charset="0"/>
              </a:rPr>
              <a:t>Aggregation networks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18868" y="881649"/>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18868" y="3642205"/>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10014788" y="2303587"/>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44106" y="3356095"/>
            <a:ext cx="2202570" cy="1569660"/>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network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13489" y="1464763"/>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00250" y="4508041"/>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52" name="Rectangle 51">
            <a:extLst>
              <a:ext uri="{FF2B5EF4-FFF2-40B4-BE49-F238E27FC236}">
                <a16:creationId xmlns:a16="http://schemas.microsoft.com/office/drawing/2014/main" id="{CB59CB48-EBFD-A5B1-9FC1-DA66FA87C68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224751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form fewer and weaker social connections compared to 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3954" y="1178426"/>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3954" y="3938982"/>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52" name="Rectangle 51">
            <a:extLst>
              <a:ext uri="{FF2B5EF4-FFF2-40B4-BE49-F238E27FC236}">
                <a16:creationId xmlns:a16="http://schemas.microsoft.com/office/drawing/2014/main" id="{CB59CB48-EBFD-A5B1-9FC1-DA66FA87C68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1663321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3553</TotalTime>
  <Words>2395</Words>
  <Application>Microsoft Office PowerPoint</Application>
  <PresentationFormat>Widescreen</PresentationFormat>
  <Paragraphs>234</Paragraphs>
  <Slides>35</Slides>
  <Notes>23</Notes>
  <HiddenSlides>7</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Arial</vt:lpstr>
      <vt:lpstr>Calibri</vt:lpstr>
      <vt:lpstr>Calibri Light</vt:lpstr>
      <vt:lpstr>Helvetica</vt:lpstr>
      <vt:lpstr>Leelawadee UI</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45</cp:revision>
  <dcterms:created xsi:type="dcterms:W3CDTF">2022-07-06T19:56:37Z</dcterms:created>
  <dcterms:modified xsi:type="dcterms:W3CDTF">2022-07-12T17:12:36Z</dcterms:modified>
</cp:coreProperties>
</file>